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handoutMasterIdLst>
    <p:handoutMasterId r:id="rId22"/>
  </p:handoutMasterIdLst>
  <p:sldIdLst>
    <p:sldId id="256" r:id="rId2"/>
    <p:sldId id="266" r:id="rId3"/>
    <p:sldId id="273" r:id="rId4"/>
    <p:sldId id="274" r:id="rId5"/>
    <p:sldId id="259" r:id="rId6"/>
    <p:sldId id="277" r:id="rId7"/>
    <p:sldId id="275" r:id="rId8"/>
    <p:sldId id="276" r:id="rId9"/>
    <p:sldId id="267" r:id="rId10"/>
    <p:sldId id="264" r:id="rId11"/>
    <p:sldId id="265" r:id="rId12"/>
    <p:sldId id="279" r:id="rId13"/>
    <p:sldId id="269" r:id="rId14"/>
    <p:sldId id="257" r:id="rId15"/>
    <p:sldId id="270" r:id="rId16"/>
    <p:sldId id="271" r:id="rId17"/>
    <p:sldId id="272" r:id="rId18"/>
    <p:sldId id="280" r:id="rId19"/>
    <p:sldId id="281" r:id="rId20"/>
    <p:sldId id="278" r:id="rId21"/>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258"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93302D-C477-476A-BD35-CEA30F721D60}" type="datetimeFigureOut">
              <a:rPr lang="es-CL" smtClean="0"/>
              <a:t>19-10-2011</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DB07E3-6C84-4110-9972-8DA9AE5AD25E}" type="slidenum">
              <a:rPr lang="es-CL" smtClean="0"/>
              <a:t>‹Nº›</a:t>
            </a:fld>
            <a:endParaRPr lang="es-C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19" name="18 Marcador de pie de página"/>
          <p:cNvSpPr>
            <a:spLocks noGrp="1"/>
          </p:cNvSpPr>
          <p:nvPr>
            <p:ph type="ftr" sz="quarter" idx="11"/>
          </p:nvPr>
        </p:nvSpPr>
        <p:spPr/>
        <p:txBody>
          <a:bodyPr/>
          <a:lstStyle/>
          <a:p>
            <a:endParaRPr lang="es-CL"/>
          </a:p>
        </p:txBody>
      </p:sp>
      <p:sp>
        <p:nvSpPr>
          <p:cNvPr id="27" name="26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8" name="7 Marcador de número de diapositiva"/>
          <p:cNvSpPr>
            <a:spLocks noGrp="1"/>
          </p:cNvSpPr>
          <p:nvPr>
            <p:ph type="sldNum" sz="quarter" idx="11"/>
          </p:nvPr>
        </p:nvSpPr>
        <p:spPr/>
        <p:txBody>
          <a:bodyPr/>
          <a:lstStyle/>
          <a:p>
            <a:fld id="{5C81C544-91E7-4512-94E8-46729115AAB7}" type="slidenum">
              <a:rPr lang="es-CL" smtClean="0"/>
              <a:pPr/>
              <a:t>‹Nº›</a:t>
            </a:fld>
            <a:endParaRPr lang="es-CL"/>
          </a:p>
        </p:txBody>
      </p:sp>
      <p:sp>
        <p:nvSpPr>
          <p:cNvPr id="9" name="8 Marcador de pie de página"/>
          <p:cNvSpPr>
            <a:spLocks noGrp="1"/>
          </p:cNvSpPr>
          <p:nvPr>
            <p:ph type="ftr" sz="quarter" idx="12"/>
          </p:nvPr>
        </p:nvSpPr>
        <p:spPr/>
        <p:txBody>
          <a:bodyPr/>
          <a:lstStyle/>
          <a:p>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2192F7D-04B7-402A-94EA-5D1E65369969}" type="datetimeFigureOut">
              <a:rPr lang="es-CL" smtClean="0"/>
              <a:pPr/>
              <a:t>18-10-2011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a:xfrm>
            <a:off x="8156448" y="6422064"/>
            <a:ext cx="762000" cy="365125"/>
          </a:xfrm>
        </p:spPr>
        <p:txBody>
          <a:bodyPr/>
          <a:lstStyle/>
          <a:p>
            <a:fld id="{5C81C544-91E7-4512-94E8-46729115AAB7}"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D2192F7D-04B7-402A-94EA-5D1E65369969}" type="datetimeFigureOut">
              <a:rPr lang="es-CL" smtClean="0"/>
              <a:pPr/>
              <a:t>18-10-2011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5C81C544-91E7-4512-94E8-46729115AAB7}"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2192F7D-04B7-402A-94EA-5D1E65369969}" type="datetimeFigureOut">
              <a:rPr lang="es-CL" smtClean="0"/>
              <a:pPr/>
              <a:t>18-10-2011</a:t>
            </a:fld>
            <a:endParaRPr lang="es-CL"/>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CL"/>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5C81C544-91E7-4512-94E8-46729115AAB7}" type="slidenum">
              <a:rPr lang="es-CL" smtClean="0"/>
              <a:pPr/>
              <a:t>‹Nº›</a:t>
            </a:fld>
            <a:endParaRPr lang="es-CL"/>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764704"/>
            <a:ext cx="7772400" cy="2835747"/>
          </a:xfrm>
        </p:spPr>
        <p:txBody>
          <a:bodyPr>
            <a:normAutofit/>
          </a:bodyPr>
          <a:lstStyle/>
          <a:p>
            <a:r>
              <a:rPr lang="es-CL" b="1" u="sng" dirty="0" err="1" smtClean="0"/>
              <a:t>Infoética</a:t>
            </a:r>
            <a:r>
              <a:rPr lang="es-CL" b="1" u="sng" dirty="0" smtClean="0"/>
              <a:t> en la era digital ¿sueño o posibilidad?. </a:t>
            </a:r>
            <a:r>
              <a:rPr lang="es-CL" b="1" u="sng" dirty="0" smtClean="0"/>
              <a:t/>
            </a:r>
            <a:br>
              <a:rPr lang="es-CL" b="1" u="sng" dirty="0" smtClean="0"/>
            </a:br>
            <a:r>
              <a:rPr lang="es-CL" sz="3600" b="1" u="sng" dirty="0" smtClean="0"/>
              <a:t>Papel </a:t>
            </a:r>
            <a:r>
              <a:rPr lang="es-CL" sz="3600" b="1" u="sng" dirty="0" smtClean="0"/>
              <a:t>de las universidades</a:t>
            </a:r>
            <a:r>
              <a:rPr lang="es-CL" dirty="0" smtClean="0"/>
              <a:t/>
            </a:r>
            <a:br>
              <a:rPr lang="es-CL" dirty="0" smtClean="0"/>
            </a:br>
            <a:endParaRPr lang="es-CL" dirty="0"/>
          </a:p>
        </p:txBody>
      </p:sp>
      <p:sp>
        <p:nvSpPr>
          <p:cNvPr id="3" name="2 Subtítulo"/>
          <p:cNvSpPr>
            <a:spLocks noGrp="1"/>
          </p:cNvSpPr>
          <p:nvPr>
            <p:ph type="subTitle" idx="1"/>
          </p:nvPr>
        </p:nvSpPr>
        <p:spPr>
          <a:xfrm>
            <a:off x="685800" y="3611606"/>
            <a:ext cx="7772400" cy="1473577"/>
          </a:xfrm>
        </p:spPr>
        <p:txBody>
          <a:bodyPr>
            <a:normAutofit fontScale="77500" lnSpcReduction="20000"/>
          </a:bodyPr>
          <a:lstStyle/>
          <a:p>
            <a:pPr algn="ctr"/>
            <a:r>
              <a:rPr lang="es-CL" sz="3800" dirty="0" smtClean="0"/>
              <a:t>La Iglesia impulsa desde hace años un desempeño ético en todos los campos de la comunicación. ¿Es posible soñar un mundo que aplique la </a:t>
            </a:r>
            <a:r>
              <a:rPr lang="es-CL" sz="3800" dirty="0" err="1" smtClean="0"/>
              <a:t>info</a:t>
            </a:r>
            <a:r>
              <a:rPr lang="es-CL" sz="3800" dirty="0" smtClean="0"/>
              <a:t>-ética en el contexto digital?</a:t>
            </a:r>
          </a:p>
          <a:p>
            <a:pPr algn="ct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 percepción más común</a:t>
            </a:r>
            <a:endParaRPr lang="es-CL" dirty="0"/>
          </a:p>
        </p:txBody>
      </p:sp>
      <p:sp>
        <p:nvSpPr>
          <p:cNvPr id="3" name="2 Marcador de contenido"/>
          <p:cNvSpPr>
            <a:spLocks noGrp="1"/>
          </p:cNvSpPr>
          <p:nvPr>
            <p:ph idx="1"/>
          </p:nvPr>
        </p:nvSpPr>
        <p:spPr/>
        <p:txBody>
          <a:bodyPr>
            <a:normAutofit lnSpcReduction="10000"/>
          </a:bodyPr>
          <a:lstStyle/>
          <a:p>
            <a:r>
              <a:rPr lang="en-US" dirty="0" smtClean="0"/>
              <a:t>“So</a:t>
            </a:r>
            <a:r>
              <a:rPr lang="en-US" dirty="0" smtClean="0"/>
              <a:t>, I couldn't imagine any particular person, group, government, etc. imposing ethical rules on the internet. For better or worse, the internet is the greatest forum for the exchange of thoughts and ideas Humanity has ever known. Therefore, I think that it should be left up to each person to decide for themselves their level and types of involvement they have on the </a:t>
            </a:r>
            <a:r>
              <a:rPr lang="en-US" dirty="0" smtClean="0"/>
              <a:t>internet”.</a:t>
            </a:r>
            <a:endParaRPr lang="en-US" dirty="0" smtClean="0"/>
          </a:p>
          <a:p>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La percepción más común 2</a:t>
            </a:r>
            <a:endParaRPr lang="es-CL" dirty="0"/>
          </a:p>
        </p:txBody>
      </p:sp>
      <p:sp>
        <p:nvSpPr>
          <p:cNvPr id="3" name="2 Marcador de contenido"/>
          <p:cNvSpPr>
            <a:spLocks noGrp="1"/>
          </p:cNvSpPr>
          <p:nvPr>
            <p:ph idx="1"/>
          </p:nvPr>
        </p:nvSpPr>
        <p:spPr/>
        <p:txBody>
          <a:bodyPr/>
          <a:lstStyle/>
          <a:p>
            <a:r>
              <a:rPr lang="en-US" dirty="0" smtClean="0"/>
              <a:t>I don't know how one could impose ethics on the digital world, or how this would be regulated...and by who! It seems to me that the beautiful thing about the internet is that anyone can post, and anyone can reply, and the entire transaction can be as much bull sh.. or as honest as you want.</a:t>
            </a:r>
          </a:p>
          <a:p>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Condicionantes</a:t>
            </a:r>
            <a:endParaRPr lang="es-CL" dirty="0"/>
          </a:p>
        </p:txBody>
      </p:sp>
      <p:sp>
        <p:nvSpPr>
          <p:cNvPr id="3" name="2 Marcador de contenido"/>
          <p:cNvSpPr>
            <a:spLocks noGrp="1"/>
          </p:cNvSpPr>
          <p:nvPr>
            <p:ph idx="1"/>
          </p:nvPr>
        </p:nvSpPr>
        <p:spPr/>
        <p:txBody>
          <a:bodyPr/>
          <a:lstStyle/>
          <a:p>
            <a:r>
              <a:rPr lang="es-CL" dirty="0" smtClean="0"/>
              <a:t>Capacidad para demostrar-reconocer  ciertos valores últimos de la acción, aún en el ciberespacio.</a:t>
            </a:r>
          </a:p>
          <a:p>
            <a:endParaRPr lang="es-CL" dirty="0" smtClean="0"/>
          </a:p>
          <a:p>
            <a:r>
              <a:rPr lang="es-CL" dirty="0" smtClean="0"/>
              <a:t>Coherencia entre conductas éticas en el mundo real y el digital</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edg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5786"/>
            <a:ext cx="8229600" cy="1661046"/>
          </a:xfrm>
        </p:spPr>
        <p:txBody>
          <a:bodyPr>
            <a:normAutofit fontScale="90000"/>
          </a:bodyPr>
          <a:lstStyle/>
          <a:p>
            <a:r>
              <a:rPr lang="es-CL" sz="3200" b="1" u="sng" dirty="0" smtClean="0"/>
              <a:t>Ética Comunicacional y Deontología Periodística</a:t>
            </a:r>
            <a:r>
              <a:rPr lang="es-CL" sz="3200" dirty="0" smtClean="0"/>
              <a:t/>
            </a:r>
            <a:br>
              <a:rPr lang="es-CL" sz="3200" dirty="0" smtClean="0"/>
            </a:br>
            <a:r>
              <a:rPr lang="es-CL" sz="3100" dirty="0" smtClean="0"/>
              <a:t>Las </a:t>
            </a:r>
            <a:r>
              <a:rPr lang="es-CL" sz="3100" dirty="0" smtClean="0"/>
              <a:t>fuentes del pensamiento </a:t>
            </a:r>
            <a:r>
              <a:rPr lang="es-CL" sz="3100" dirty="0" smtClean="0"/>
              <a:t>de </a:t>
            </a:r>
            <a:r>
              <a:rPr lang="es-CL" sz="3100" dirty="0" smtClean="0"/>
              <a:t>la </a:t>
            </a:r>
            <a:r>
              <a:rPr lang="es-CL" sz="3100" dirty="0" err="1" smtClean="0"/>
              <a:t>infoética</a:t>
            </a:r>
            <a:r>
              <a:rPr lang="es-CL" sz="3100" dirty="0" smtClean="0"/>
              <a:t> </a:t>
            </a:r>
            <a:r>
              <a:rPr lang="es-CL" sz="3100" dirty="0" smtClean="0"/>
              <a:t/>
            </a:r>
            <a:br>
              <a:rPr lang="es-CL" sz="3100" dirty="0" smtClean="0"/>
            </a:br>
            <a:r>
              <a:rPr lang="es-CL" sz="3100" dirty="0" smtClean="0"/>
              <a:t>¿ son todas validables </a:t>
            </a:r>
            <a:r>
              <a:rPr lang="es-CL" sz="3100" dirty="0" smtClean="0"/>
              <a:t>en el entorno digital?</a:t>
            </a:r>
            <a:r>
              <a:rPr lang="es-CL" dirty="0" smtClean="0"/>
              <a:t/>
            </a:r>
            <a:br>
              <a:rPr lang="es-CL" dirty="0" smtClean="0"/>
            </a:br>
            <a:endParaRPr lang="es-CL" dirty="0"/>
          </a:p>
        </p:txBody>
      </p:sp>
      <p:sp>
        <p:nvSpPr>
          <p:cNvPr id="4" name="3 Flecha curvada hacia la derecha"/>
          <p:cNvSpPr/>
          <p:nvPr/>
        </p:nvSpPr>
        <p:spPr>
          <a:xfrm>
            <a:off x="827584" y="1556792"/>
            <a:ext cx="2664296" cy="4248472"/>
          </a:xfrm>
          <a:prstGeom prst="curvedRightArrow">
            <a:avLst>
              <a:gd name="adj1" fmla="val 26353"/>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5" name="4 Flecha curvada hacia la izquierda"/>
          <p:cNvSpPr/>
          <p:nvPr/>
        </p:nvSpPr>
        <p:spPr>
          <a:xfrm>
            <a:off x="5508104" y="1556792"/>
            <a:ext cx="2952328" cy="4248472"/>
          </a:xfrm>
          <a:prstGeom prst="curvedLeftArrow">
            <a:avLst>
              <a:gd name="adj1" fmla="val 20250"/>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6" name="5 Rectángulo"/>
          <p:cNvSpPr/>
          <p:nvPr/>
        </p:nvSpPr>
        <p:spPr>
          <a:xfrm>
            <a:off x="3203848" y="5445224"/>
            <a:ext cx="2615844"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40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INFO-ETICA</a:t>
            </a:r>
            <a:endParaRPr lang="es-ES"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7" name="6 Rectángulo"/>
          <p:cNvSpPr/>
          <p:nvPr/>
        </p:nvSpPr>
        <p:spPr>
          <a:xfrm>
            <a:off x="899592" y="2996952"/>
            <a:ext cx="3032625"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PRINCIPIOS </a:t>
            </a:r>
            <a:r>
              <a:rPr lang="es-ES" sz="2000" b="1" cap="all" spc="0" dirty="0" err="1"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éTICOS</a:t>
            </a:r>
            <a:endParaRPr lang="es-ES"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s-E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(Visión Antropológica)</a:t>
            </a:r>
            <a:endParaRPr lang="es-E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7 Rectángulo"/>
          <p:cNvSpPr/>
          <p:nvPr/>
        </p:nvSpPr>
        <p:spPr>
          <a:xfrm>
            <a:off x="5137709" y="2996952"/>
            <a:ext cx="2765309"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Deontología</a:t>
            </a:r>
          </a:p>
          <a:p>
            <a:pPr algn="ctr"/>
            <a:r>
              <a:rPr lang="es-E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Profesional y medial</a:t>
            </a:r>
            <a:endParaRPr lang="es-E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cxnSp>
        <p:nvCxnSpPr>
          <p:cNvPr id="10" name="9 Conector recto"/>
          <p:cNvCxnSpPr/>
          <p:nvPr/>
        </p:nvCxnSpPr>
        <p:spPr>
          <a:xfrm>
            <a:off x="4499992" y="1628800"/>
            <a:ext cx="4104456" cy="3744416"/>
          </a:xfrm>
          <a:prstGeom prst="line">
            <a:avLst/>
          </a:prstGeom>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5580112" y="2996952"/>
            <a:ext cx="2412327"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Mirada propia del</a:t>
            </a:r>
          </a:p>
          <a:p>
            <a:pPr algn="ctr"/>
            <a:r>
              <a:rPr lang="es-E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Contexto Digital</a:t>
            </a:r>
            <a:r>
              <a:rPr lang="es-ES" sz="20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es-E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up)">
                                      <p:cBhvr>
                                        <p:cTn id="25" dur="5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xit" presetSubtype="4" fill="hold" grpId="1" nodeType="clickEffect">
                                  <p:stCondLst>
                                    <p:cond delay="0"/>
                                  </p:stCondLst>
                                  <p:childTnLst>
                                    <p:anim calcmode="lin" valueType="num">
                                      <p:cBhvr additive="base">
                                        <p:cTn id="29" dur="500"/>
                                        <p:tgtEl>
                                          <p:spTgt spid="8"/>
                                        </p:tgtEl>
                                        <p:attrNameLst>
                                          <p:attrName>ppt_x</p:attrName>
                                        </p:attrNameLst>
                                      </p:cBhvr>
                                      <p:tavLst>
                                        <p:tav tm="0">
                                          <p:val>
                                            <p:strVal val="ppt_x"/>
                                          </p:val>
                                        </p:tav>
                                        <p:tav tm="100000">
                                          <p:val>
                                            <p:strVal val="ppt_x"/>
                                          </p:val>
                                        </p:tav>
                                      </p:tavLst>
                                    </p:anim>
                                    <p:anim calcmode="lin" valueType="num">
                                      <p:cBhvr additive="base">
                                        <p:cTn id="30" dur="500"/>
                                        <p:tgtEl>
                                          <p:spTgt spid="8"/>
                                        </p:tgtEl>
                                        <p:attrNameLst>
                                          <p:attrName>ppt_y</p:attrName>
                                        </p:attrNameLst>
                                      </p:cBhvr>
                                      <p:tavLst>
                                        <p:tav tm="0">
                                          <p:val>
                                            <p:strVal val="ppt_y"/>
                                          </p:val>
                                        </p:tav>
                                        <p:tav tm="100000">
                                          <p:val>
                                            <p:strVal val="1+ppt_h/2"/>
                                          </p:val>
                                        </p:tav>
                                      </p:tavLst>
                                    </p:anim>
                                    <p:set>
                                      <p:cBhvr>
                                        <p:cTn id="31" dur="1" fill="hold">
                                          <p:stCondLst>
                                            <p:cond delay="499"/>
                                          </p:stCondLst>
                                        </p:cTn>
                                        <p:tgtEl>
                                          <p:spTgt spid="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7" presetClass="entr" presetSubtype="4"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1000" fill="hold"/>
                                        <p:tgtEl>
                                          <p:spTgt spid="12"/>
                                        </p:tgtEl>
                                        <p:attrNameLst>
                                          <p:attrName>ppt_x</p:attrName>
                                        </p:attrNameLst>
                                      </p:cBhvr>
                                      <p:tavLst>
                                        <p:tav tm="0">
                                          <p:val>
                                            <p:strVal val="#ppt_x"/>
                                          </p:val>
                                        </p:tav>
                                        <p:tav tm="100000">
                                          <p:val>
                                            <p:strVal val="#ppt_x"/>
                                          </p:val>
                                        </p:tav>
                                      </p:tavLst>
                                    </p:anim>
                                    <p:anim calcmode="lin" valueType="num">
                                      <p:cBhvr additive="base">
                                        <p:cTn id="37"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8" grpId="0"/>
      <p:bldP spid="8" grpId="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14 Grupo"/>
          <p:cNvGrpSpPr/>
          <p:nvPr/>
        </p:nvGrpSpPr>
        <p:grpSpPr>
          <a:xfrm>
            <a:off x="611560" y="1268760"/>
            <a:ext cx="7344816" cy="4782145"/>
            <a:chOff x="611560" y="1268760"/>
            <a:chExt cx="7344816" cy="4782145"/>
          </a:xfrm>
        </p:grpSpPr>
        <p:sp>
          <p:nvSpPr>
            <p:cNvPr id="6" name="5 Llamada de flecha cuádruple"/>
            <p:cNvSpPr/>
            <p:nvPr/>
          </p:nvSpPr>
          <p:spPr>
            <a:xfrm>
              <a:off x="2411760" y="1772816"/>
              <a:ext cx="3816424" cy="3592416"/>
            </a:xfrm>
            <a:prstGeom prst="quad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7" name="6 CuadroTexto"/>
            <p:cNvSpPr txBox="1"/>
            <p:nvPr/>
          </p:nvSpPr>
          <p:spPr>
            <a:xfrm>
              <a:off x="611560" y="3356992"/>
              <a:ext cx="1800200" cy="461665"/>
            </a:xfrm>
            <a:prstGeom prst="rect">
              <a:avLst/>
            </a:prstGeom>
            <a:noFill/>
          </p:spPr>
          <p:txBody>
            <a:bodyPr wrap="square" rtlCol="0">
              <a:spAutoFit/>
            </a:bodyPr>
            <a:lstStyle/>
            <a:p>
              <a:r>
                <a:rPr lang="es-CL" sz="2400" b="1" dirty="0" smtClean="0"/>
                <a:t>Intimidad</a:t>
              </a:r>
              <a:endParaRPr lang="es-CL" sz="2400" b="1" dirty="0"/>
            </a:p>
          </p:txBody>
        </p:sp>
        <p:sp>
          <p:nvSpPr>
            <p:cNvPr id="8" name="7 CuadroTexto"/>
            <p:cNvSpPr txBox="1"/>
            <p:nvPr/>
          </p:nvSpPr>
          <p:spPr>
            <a:xfrm>
              <a:off x="6444208" y="3356992"/>
              <a:ext cx="1512168" cy="461665"/>
            </a:xfrm>
            <a:prstGeom prst="rect">
              <a:avLst/>
            </a:prstGeom>
            <a:noFill/>
          </p:spPr>
          <p:txBody>
            <a:bodyPr wrap="square" rtlCol="0">
              <a:spAutoFit/>
            </a:bodyPr>
            <a:lstStyle/>
            <a:p>
              <a:r>
                <a:rPr lang="es-CL" sz="2400" b="1" dirty="0" smtClean="0"/>
                <a:t>Justicia</a:t>
              </a:r>
              <a:endParaRPr lang="es-CL" sz="2400" b="1" dirty="0"/>
            </a:p>
          </p:txBody>
        </p:sp>
        <p:sp>
          <p:nvSpPr>
            <p:cNvPr id="9" name="8 CuadroTexto"/>
            <p:cNvSpPr txBox="1"/>
            <p:nvPr/>
          </p:nvSpPr>
          <p:spPr>
            <a:xfrm>
              <a:off x="3779912" y="5589240"/>
              <a:ext cx="1512168" cy="461665"/>
            </a:xfrm>
            <a:prstGeom prst="rect">
              <a:avLst/>
            </a:prstGeom>
            <a:noFill/>
          </p:spPr>
          <p:txBody>
            <a:bodyPr wrap="square" rtlCol="0">
              <a:spAutoFit/>
            </a:bodyPr>
            <a:lstStyle/>
            <a:p>
              <a:r>
                <a:rPr lang="es-CL" sz="2400" b="1" dirty="0" smtClean="0"/>
                <a:t>Igualdad</a:t>
              </a:r>
              <a:endParaRPr lang="es-CL" sz="2400" b="1" dirty="0"/>
            </a:p>
          </p:txBody>
        </p:sp>
        <p:sp>
          <p:nvSpPr>
            <p:cNvPr id="10" name="9 CuadroTexto"/>
            <p:cNvSpPr txBox="1"/>
            <p:nvPr/>
          </p:nvSpPr>
          <p:spPr>
            <a:xfrm>
              <a:off x="3851920" y="1268760"/>
              <a:ext cx="1224136" cy="461665"/>
            </a:xfrm>
            <a:prstGeom prst="rect">
              <a:avLst/>
            </a:prstGeom>
            <a:noFill/>
          </p:spPr>
          <p:txBody>
            <a:bodyPr wrap="square" rtlCol="0">
              <a:spAutoFit/>
            </a:bodyPr>
            <a:lstStyle/>
            <a:p>
              <a:r>
                <a:rPr lang="es-CL" sz="2400" b="1" dirty="0" smtClean="0"/>
                <a:t>Verdad</a:t>
              </a:r>
              <a:endParaRPr lang="es-CL" sz="2400" b="1" dirty="0"/>
            </a:p>
          </p:txBody>
        </p:sp>
        <p:sp>
          <p:nvSpPr>
            <p:cNvPr id="11" name="10 CuadroTexto"/>
            <p:cNvSpPr txBox="1"/>
            <p:nvPr/>
          </p:nvSpPr>
          <p:spPr>
            <a:xfrm>
              <a:off x="2771800" y="3356992"/>
              <a:ext cx="1440160" cy="400110"/>
            </a:xfrm>
            <a:prstGeom prst="rect">
              <a:avLst/>
            </a:prstGeom>
            <a:noFill/>
          </p:spPr>
          <p:txBody>
            <a:bodyPr wrap="square" rtlCol="0">
              <a:spAutoFit/>
            </a:bodyPr>
            <a:lstStyle/>
            <a:p>
              <a:r>
                <a:rPr lang="es-CL" sz="2000" dirty="0" smtClean="0"/>
                <a:t>Privacidad</a:t>
              </a:r>
              <a:endParaRPr lang="es-CL" sz="2000" dirty="0"/>
            </a:p>
          </p:txBody>
        </p:sp>
        <p:sp>
          <p:nvSpPr>
            <p:cNvPr id="12" name="11 CuadroTexto"/>
            <p:cNvSpPr txBox="1"/>
            <p:nvPr/>
          </p:nvSpPr>
          <p:spPr>
            <a:xfrm>
              <a:off x="3851919" y="4077072"/>
              <a:ext cx="1101299" cy="400110"/>
            </a:xfrm>
            <a:prstGeom prst="rect">
              <a:avLst/>
            </a:prstGeom>
            <a:noFill/>
          </p:spPr>
          <p:txBody>
            <a:bodyPr wrap="square" rtlCol="0">
              <a:spAutoFit/>
            </a:bodyPr>
            <a:lstStyle/>
            <a:p>
              <a:r>
                <a:rPr lang="es-CL" sz="2000" dirty="0" smtClean="0"/>
                <a:t>Acceso</a:t>
              </a:r>
              <a:endParaRPr lang="es-CL" sz="2000" dirty="0"/>
            </a:p>
          </p:txBody>
        </p:sp>
        <p:sp>
          <p:nvSpPr>
            <p:cNvPr id="13" name="12 CuadroTexto"/>
            <p:cNvSpPr txBox="1"/>
            <p:nvPr/>
          </p:nvSpPr>
          <p:spPr>
            <a:xfrm>
              <a:off x="4572000" y="3284984"/>
              <a:ext cx="1440160" cy="707886"/>
            </a:xfrm>
            <a:prstGeom prst="rect">
              <a:avLst/>
            </a:prstGeom>
            <a:noFill/>
          </p:spPr>
          <p:txBody>
            <a:bodyPr wrap="square" rtlCol="0">
              <a:spAutoFit/>
            </a:bodyPr>
            <a:lstStyle/>
            <a:p>
              <a:r>
                <a:rPr lang="es-CL" sz="2000" dirty="0" smtClean="0"/>
                <a:t>Propiedad</a:t>
              </a:r>
            </a:p>
            <a:p>
              <a:r>
                <a:rPr lang="es-CL" sz="2000" dirty="0" smtClean="0"/>
                <a:t>Intelectual</a:t>
              </a:r>
              <a:endParaRPr lang="es-CL" sz="2000" dirty="0"/>
            </a:p>
          </p:txBody>
        </p:sp>
        <p:sp>
          <p:nvSpPr>
            <p:cNvPr id="14" name="13 CuadroTexto"/>
            <p:cNvSpPr txBox="1"/>
            <p:nvPr/>
          </p:nvSpPr>
          <p:spPr>
            <a:xfrm>
              <a:off x="3779912" y="2708920"/>
              <a:ext cx="1440160" cy="400110"/>
            </a:xfrm>
            <a:prstGeom prst="rect">
              <a:avLst/>
            </a:prstGeom>
            <a:noFill/>
          </p:spPr>
          <p:txBody>
            <a:bodyPr wrap="square" rtlCol="0">
              <a:spAutoFit/>
            </a:bodyPr>
            <a:lstStyle/>
            <a:p>
              <a:r>
                <a:rPr lang="es-CL" sz="2000" dirty="0" smtClean="0"/>
                <a:t>Exactitud</a:t>
              </a:r>
              <a:endParaRPr lang="es-CL" sz="2000" dirty="0"/>
            </a:p>
          </p:txBody>
        </p:sp>
      </p:grpSp>
      <p:cxnSp>
        <p:nvCxnSpPr>
          <p:cNvPr id="17" name="16 Conector recto"/>
          <p:cNvCxnSpPr/>
          <p:nvPr/>
        </p:nvCxnSpPr>
        <p:spPr>
          <a:xfrm>
            <a:off x="3419872" y="476672"/>
            <a:ext cx="0" cy="59046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a:off x="5220072" y="505186"/>
            <a:ext cx="0" cy="59046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a:off x="323528" y="2708920"/>
            <a:ext cx="74888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395536" y="4437112"/>
            <a:ext cx="7488832" cy="0"/>
          </a:xfrm>
          <a:prstGeom prst="line">
            <a:avLst/>
          </a:prstGeom>
        </p:spPr>
        <p:style>
          <a:lnRef idx="1">
            <a:schemeClr val="accent1"/>
          </a:lnRef>
          <a:fillRef idx="0">
            <a:schemeClr val="accent1"/>
          </a:fillRef>
          <a:effectRef idx="0">
            <a:schemeClr val="accent1"/>
          </a:effectRef>
          <a:fontRef idx="minor">
            <a:schemeClr val="tx1"/>
          </a:fontRef>
        </p:style>
      </p:cxnSp>
      <p:sp>
        <p:nvSpPr>
          <p:cNvPr id="22" name="21 CuadroTexto"/>
          <p:cNvSpPr txBox="1"/>
          <p:nvPr/>
        </p:nvSpPr>
        <p:spPr>
          <a:xfrm>
            <a:off x="3779912" y="0"/>
            <a:ext cx="1160895" cy="369332"/>
          </a:xfrm>
          <a:prstGeom prst="rect">
            <a:avLst/>
          </a:prstGeom>
          <a:noFill/>
        </p:spPr>
        <p:txBody>
          <a:bodyPr wrap="none" rtlCol="0">
            <a:spAutoFit/>
          </a:bodyPr>
          <a:lstStyle/>
          <a:p>
            <a:r>
              <a:rPr lang="es-CL" dirty="0" smtClean="0"/>
              <a:t>Más social</a:t>
            </a:r>
            <a:endParaRPr lang="es-CL" dirty="0"/>
          </a:p>
        </p:txBody>
      </p:sp>
      <p:sp>
        <p:nvSpPr>
          <p:cNvPr id="23" name="22 CuadroTexto"/>
          <p:cNvSpPr txBox="1"/>
          <p:nvPr/>
        </p:nvSpPr>
        <p:spPr>
          <a:xfrm rot="16200000">
            <a:off x="-538065" y="3392733"/>
            <a:ext cx="1445460" cy="369332"/>
          </a:xfrm>
          <a:prstGeom prst="rect">
            <a:avLst/>
          </a:prstGeom>
          <a:noFill/>
        </p:spPr>
        <p:txBody>
          <a:bodyPr wrap="none" rtlCol="0">
            <a:spAutoFit/>
          </a:bodyPr>
          <a:lstStyle/>
          <a:p>
            <a:r>
              <a:rPr lang="es-CL" dirty="0" smtClean="0"/>
              <a:t>Más personal</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strVal val="#ppt_w*0.70"/>
                                          </p:val>
                                        </p:tav>
                                        <p:tav tm="100000">
                                          <p:val>
                                            <p:strVal val="#ppt_w"/>
                                          </p:val>
                                        </p:tav>
                                      </p:tavLst>
                                    </p:anim>
                                    <p:anim calcmode="lin" valueType="num">
                                      <p:cBhvr>
                                        <p:cTn id="8" dur="1000" fill="hold"/>
                                        <p:tgtEl>
                                          <p:spTgt spid="15"/>
                                        </p:tgtEl>
                                        <p:attrNameLst>
                                          <p:attrName>ppt_h</p:attrName>
                                        </p:attrNameLst>
                                      </p:cBhvr>
                                      <p:tavLst>
                                        <p:tav tm="0">
                                          <p:val>
                                            <p:strVal val="#ppt_h"/>
                                          </p:val>
                                        </p:tav>
                                        <p:tav tm="100000">
                                          <p:val>
                                            <p:strVal val="#ppt_h"/>
                                          </p:val>
                                        </p:tav>
                                      </p:tavLst>
                                    </p:anim>
                                    <p:animEffect transition="in" filter="fade">
                                      <p:cBhvr>
                                        <p:cTn id="9"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24744"/>
            <a:ext cx="8219256" cy="5001419"/>
          </a:xfrm>
        </p:spPr>
        <p:txBody>
          <a:bodyPr>
            <a:normAutofit/>
          </a:bodyPr>
          <a:lstStyle/>
          <a:p>
            <a:r>
              <a:rPr lang="es-CL" sz="3200" dirty="0" smtClean="0"/>
              <a:t>Internet </a:t>
            </a:r>
            <a:r>
              <a:rPr lang="es-CL" sz="3200" dirty="0" smtClean="0"/>
              <a:t> no es un medio de comunicación; es </a:t>
            </a:r>
            <a:r>
              <a:rPr lang="es-CL" sz="3200" dirty="0" smtClean="0"/>
              <a:t>una </a:t>
            </a:r>
            <a:r>
              <a:rPr lang="es-CL" sz="3200" dirty="0" err="1" smtClean="0"/>
              <a:t>ciber</a:t>
            </a:r>
            <a:r>
              <a:rPr lang="es-CL" sz="3200" dirty="0" smtClean="0"/>
              <a:t>-sociedad que realiza una unidad horizontal de seres humanos unida sólo por sus intereses de acceder a determinados conocimientos donde hay un universo </a:t>
            </a:r>
            <a:r>
              <a:rPr lang="es-CL" sz="3200" dirty="0" smtClean="0"/>
              <a:t>casi infinito </a:t>
            </a:r>
            <a:r>
              <a:rPr lang="es-CL" sz="3200" dirty="0" smtClean="0"/>
              <a:t>de libertades de pensamiento, crítica, exposición y debate.</a:t>
            </a:r>
            <a:endParaRPr lang="es-CL"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548680"/>
            <a:ext cx="8496944" cy="1143000"/>
          </a:xfrm>
        </p:spPr>
        <p:txBody>
          <a:bodyPr>
            <a:normAutofit fontScale="90000"/>
          </a:bodyPr>
          <a:lstStyle/>
          <a:p>
            <a:pPr marL="342900" lvl="0" indent="-342900">
              <a:spcBef>
                <a:spcPct val="20000"/>
              </a:spcBef>
            </a:pPr>
            <a:r>
              <a:rPr lang="es-CL" sz="3200" dirty="0" smtClean="0">
                <a:solidFill>
                  <a:prstClr val="black"/>
                </a:solidFill>
                <a:ea typeface="+mn-ea"/>
                <a:cs typeface="+mn-cs"/>
              </a:rPr>
              <a:t/>
            </a:r>
            <a:br>
              <a:rPr lang="es-CL" sz="3200" dirty="0" smtClean="0">
                <a:solidFill>
                  <a:prstClr val="black"/>
                </a:solidFill>
                <a:ea typeface="+mn-ea"/>
                <a:cs typeface="+mn-cs"/>
              </a:rPr>
            </a:br>
            <a:r>
              <a:rPr lang="es-CL" sz="3200" dirty="0" smtClean="0">
                <a:solidFill>
                  <a:prstClr val="black"/>
                </a:solidFill>
                <a:ea typeface="+mn-ea"/>
                <a:cs typeface="+mn-cs"/>
              </a:rPr>
              <a:t>¿</a:t>
            </a:r>
            <a:r>
              <a:rPr lang="es-CL" sz="3600" dirty="0" smtClean="0">
                <a:ea typeface="+mn-ea"/>
                <a:cs typeface="+mn-cs"/>
              </a:rPr>
              <a:t>Cuáles </a:t>
            </a:r>
            <a:r>
              <a:rPr lang="es-CL" sz="3600" dirty="0" smtClean="0">
                <a:ea typeface="+mn-ea"/>
                <a:cs typeface="+mn-cs"/>
              </a:rPr>
              <a:t>serían los caminos posibles para avanzar en ese propósito de lograr una </a:t>
            </a:r>
            <a:r>
              <a:rPr lang="es-CL" sz="3600" dirty="0" err="1" smtClean="0">
                <a:ea typeface="+mn-ea"/>
                <a:cs typeface="+mn-cs"/>
              </a:rPr>
              <a:t>info</a:t>
            </a:r>
            <a:r>
              <a:rPr lang="es-CL" sz="3600" dirty="0" smtClean="0">
                <a:ea typeface="+mn-ea"/>
                <a:cs typeface="+mn-cs"/>
              </a:rPr>
              <a:t>-ética en el mundo digital? </a:t>
            </a:r>
            <a:r>
              <a:rPr lang="es-CL" sz="3200" dirty="0" smtClean="0">
                <a:solidFill>
                  <a:prstClr val="black"/>
                </a:solidFill>
                <a:ea typeface="+mn-ea"/>
                <a:cs typeface="+mn-cs"/>
              </a:rPr>
              <a:t/>
            </a:r>
            <a:br>
              <a:rPr lang="es-CL" sz="3200" dirty="0" smtClean="0">
                <a:solidFill>
                  <a:prstClr val="black"/>
                </a:solidFill>
                <a:ea typeface="+mn-ea"/>
                <a:cs typeface="+mn-cs"/>
              </a:rPr>
            </a:br>
            <a:endParaRPr lang="es-CL" dirty="0"/>
          </a:p>
        </p:txBody>
      </p:sp>
      <p:sp>
        <p:nvSpPr>
          <p:cNvPr id="3" name="2 Marcador de contenido"/>
          <p:cNvSpPr>
            <a:spLocks noGrp="1"/>
          </p:cNvSpPr>
          <p:nvPr>
            <p:ph idx="1"/>
          </p:nvPr>
        </p:nvSpPr>
        <p:spPr>
          <a:xfrm>
            <a:off x="467544" y="2332037"/>
            <a:ext cx="8435280" cy="4525963"/>
          </a:xfrm>
        </p:spPr>
        <p:txBody>
          <a:bodyPr>
            <a:normAutofit/>
          </a:bodyPr>
          <a:lstStyle/>
          <a:p>
            <a:pPr algn="just"/>
            <a:r>
              <a:rPr lang="es-CL" dirty="0" smtClean="0"/>
              <a:t>buscar ciertos principios universales que</a:t>
            </a:r>
            <a:r>
              <a:rPr lang="es-CL" i="1" dirty="0" smtClean="0"/>
              <a:t> </a:t>
            </a:r>
            <a:r>
              <a:rPr lang="es-CL" dirty="0" smtClean="0"/>
              <a:t>sean aceptables para culturas </a:t>
            </a:r>
            <a:r>
              <a:rPr lang="es-CL" dirty="0" smtClean="0"/>
              <a:t>muy diversas</a:t>
            </a:r>
            <a:r>
              <a:rPr lang="es-CL" dirty="0" smtClean="0"/>
              <a:t>.</a:t>
            </a:r>
          </a:p>
          <a:p>
            <a:pPr algn="just"/>
            <a:r>
              <a:rPr lang="es-CL" dirty="0" smtClean="0"/>
              <a:t>elaborar una estructuración deontológica </a:t>
            </a:r>
            <a:r>
              <a:rPr lang="es-CL" dirty="0" smtClean="0"/>
              <a:t>que diga </a:t>
            </a:r>
            <a:r>
              <a:rPr lang="es-CL" dirty="0" smtClean="0"/>
              <a:t>relación con la lógica del mundo </a:t>
            </a:r>
            <a:r>
              <a:rPr lang="es-CL" dirty="0" smtClean="0"/>
              <a:t>digital</a:t>
            </a:r>
          </a:p>
          <a:p>
            <a:pPr algn="just"/>
            <a:r>
              <a:rPr lang="es-CL" dirty="0" smtClean="0"/>
              <a:t>desarrollar controles efectivos vía </a:t>
            </a:r>
            <a:r>
              <a:rPr lang="es-CL" dirty="0" err="1" smtClean="0"/>
              <a:t>networking</a:t>
            </a:r>
            <a:endParaRPr lang="es-CL" dirty="0" smtClean="0"/>
          </a:p>
          <a:p>
            <a:pPr algn="just"/>
            <a:r>
              <a:rPr lang="es-CL" dirty="0" smtClean="0"/>
              <a:t>generar </a:t>
            </a:r>
            <a:r>
              <a:rPr lang="es-CL" dirty="0" smtClean="0"/>
              <a:t>“</a:t>
            </a:r>
            <a:r>
              <a:rPr lang="es-CL" dirty="0" smtClean="0"/>
              <a:t>sitios de referencia” </a:t>
            </a:r>
            <a:endParaRPr lang="es-CL" dirty="0" smtClean="0"/>
          </a:p>
          <a:p>
            <a:pPr algn="just"/>
            <a:r>
              <a:rPr lang="es-CL" dirty="0" smtClean="0"/>
              <a:t>recopilar </a:t>
            </a:r>
            <a:r>
              <a:rPr lang="es-CL" dirty="0" smtClean="0"/>
              <a:t>un catálogo de “buenas y  malas prácticas” en el entorno </a:t>
            </a:r>
            <a:r>
              <a:rPr lang="es-CL" dirty="0" smtClean="0"/>
              <a:t>digital</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wipe(down)">
                                      <p:cBhvr>
                                        <p:cTn id="61" dur="580">
                                          <p:stCondLst>
                                            <p:cond delay="0"/>
                                          </p:stCondLst>
                                        </p:cTn>
                                        <p:tgtEl>
                                          <p:spTgt spid="3">
                                            <p:txEl>
                                              <p:pRg st="3" end="3"/>
                                            </p:txEl>
                                          </p:spTgt>
                                        </p:tgtEl>
                                      </p:cBhvr>
                                    </p:animEffect>
                                    <p:anim calcmode="lin" valueType="num">
                                      <p:cBhvr>
                                        <p:cTn id="6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3" end="3"/>
                                            </p:txEl>
                                          </p:spTgt>
                                        </p:tgtEl>
                                      </p:cBhvr>
                                      <p:to x="100000" y="60000"/>
                                    </p:animScale>
                                    <p:animScale>
                                      <p:cBhvr>
                                        <p:cTn id="68" dur="166" decel="50000">
                                          <p:stCondLst>
                                            <p:cond delay="676"/>
                                          </p:stCondLst>
                                        </p:cTn>
                                        <p:tgtEl>
                                          <p:spTgt spid="3">
                                            <p:txEl>
                                              <p:pRg st="3" end="3"/>
                                            </p:txEl>
                                          </p:spTgt>
                                        </p:tgtEl>
                                      </p:cBhvr>
                                      <p:to x="100000" y="100000"/>
                                    </p:animScale>
                                    <p:animScale>
                                      <p:cBhvr>
                                        <p:cTn id="69" dur="26">
                                          <p:stCondLst>
                                            <p:cond delay="1312"/>
                                          </p:stCondLst>
                                        </p:cTn>
                                        <p:tgtEl>
                                          <p:spTgt spid="3">
                                            <p:txEl>
                                              <p:pRg st="3" end="3"/>
                                            </p:txEl>
                                          </p:spTgt>
                                        </p:tgtEl>
                                      </p:cBhvr>
                                      <p:to x="100000" y="80000"/>
                                    </p:animScale>
                                    <p:animScale>
                                      <p:cBhvr>
                                        <p:cTn id="70" dur="166" decel="50000">
                                          <p:stCondLst>
                                            <p:cond delay="1338"/>
                                          </p:stCondLst>
                                        </p:cTn>
                                        <p:tgtEl>
                                          <p:spTgt spid="3">
                                            <p:txEl>
                                              <p:pRg st="3" end="3"/>
                                            </p:txEl>
                                          </p:spTgt>
                                        </p:tgtEl>
                                      </p:cBhvr>
                                      <p:to x="100000" y="100000"/>
                                    </p:animScale>
                                    <p:animScale>
                                      <p:cBhvr>
                                        <p:cTn id="71" dur="26">
                                          <p:stCondLst>
                                            <p:cond delay="1642"/>
                                          </p:stCondLst>
                                        </p:cTn>
                                        <p:tgtEl>
                                          <p:spTgt spid="3">
                                            <p:txEl>
                                              <p:pRg st="3" end="3"/>
                                            </p:txEl>
                                          </p:spTgt>
                                        </p:tgtEl>
                                      </p:cBhvr>
                                      <p:to x="100000" y="90000"/>
                                    </p:animScale>
                                    <p:animScale>
                                      <p:cBhvr>
                                        <p:cTn id="72" dur="166" decel="50000">
                                          <p:stCondLst>
                                            <p:cond delay="1668"/>
                                          </p:stCondLst>
                                        </p:cTn>
                                        <p:tgtEl>
                                          <p:spTgt spid="3">
                                            <p:txEl>
                                              <p:pRg st="3" end="3"/>
                                            </p:txEl>
                                          </p:spTgt>
                                        </p:tgtEl>
                                      </p:cBhvr>
                                      <p:to x="100000" y="100000"/>
                                    </p:animScale>
                                    <p:animScale>
                                      <p:cBhvr>
                                        <p:cTn id="73" dur="26">
                                          <p:stCondLst>
                                            <p:cond delay="1808"/>
                                          </p:stCondLst>
                                        </p:cTn>
                                        <p:tgtEl>
                                          <p:spTgt spid="3">
                                            <p:txEl>
                                              <p:pRg st="3" end="3"/>
                                            </p:txEl>
                                          </p:spTgt>
                                        </p:tgtEl>
                                      </p:cBhvr>
                                      <p:to x="100000" y="95000"/>
                                    </p:animScale>
                                    <p:animScale>
                                      <p:cBhvr>
                                        <p:cTn id="74" dur="166" decel="50000">
                                          <p:stCondLst>
                                            <p:cond delay="1834"/>
                                          </p:stCondLst>
                                        </p:cTn>
                                        <p:tgtEl>
                                          <p:spTgt spid="3">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3">
                                            <p:txEl>
                                              <p:pRg st="4" end="4"/>
                                            </p:txEl>
                                          </p:spTgt>
                                        </p:tgtEl>
                                        <p:attrNameLst>
                                          <p:attrName>style.visibility</p:attrName>
                                        </p:attrNameLst>
                                      </p:cBhvr>
                                      <p:to>
                                        <p:strVal val="visible"/>
                                      </p:to>
                                    </p:set>
                                    <p:animEffect transition="in" filter="wipe(down)">
                                      <p:cBhvr>
                                        <p:cTn id="79" dur="580">
                                          <p:stCondLst>
                                            <p:cond delay="0"/>
                                          </p:stCondLst>
                                        </p:cTn>
                                        <p:tgtEl>
                                          <p:spTgt spid="3">
                                            <p:txEl>
                                              <p:pRg st="4" end="4"/>
                                            </p:txEl>
                                          </p:spTgt>
                                        </p:tgtEl>
                                      </p:cBhvr>
                                    </p:animEffect>
                                    <p:anim calcmode="lin" valueType="num">
                                      <p:cBhvr>
                                        <p:cTn id="80"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4" end="4"/>
                                            </p:txEl>
                                          </p:spTgt>
                                        </p:tgtEl>
                                      </p:cBhvr>
                                      <p:to x="100000" y="60000"/>
                                    </p:animScale>
                                    <p:animScale>
                                      <p:cBhvr>
                                        <p:cTn id="86" dur="166" decel="50000">
                                          <p:stCondLst>
                                            <p:cond delay="676"/>
                                          </p:stCondLst>
                                        </p:cTn>
                                        <p:tgtEl>
                                          <p:spTgt spid="3">
                                            <p:txEl>
                                              <p:pRg st="4" end="4"/>
                                            </p:txEl>
                                          </p:spTgt>
                                        </p:tgtEl>
                                      </p:cBhvr>
                                      <p:to x="100000" y="100000"/>
                                    </p:animScale>
                                    <p:animScale>
                                      <p:cBhvr>
                                        <p:cTn id="87" dur="26">
                                          <p:stCondLst>
                                            <p:cond delay="1312"/>
                                          </p:stCondLst>
                                        </p:cTn>
                                        <p:tgtEl>
                                          <p:spTgt spid="3">
                                            <p:txEl>
                                              <p:pRg st="4" end="4"/>
                                            </p:txEl>
                                          </p:spTgt>
                                        </p:tgtEl>
                                      </p:cBhvr>
                                      <p:to x="100000" y="80000"/>
                                    </p:animScale>
                                    <p:animScale>
                                      <p:cBhvr>
                                        <p:cTn id="88" dur="166" decel="50000">
                                          <p:stCondLst>
                                            <p:cond delay="1338"/>
                                          </p:stCondLst>
                                        </p:cTn>
                                        <p:tgtEl>
                                          <p:spTgt spid="3">
                                            <p:txEl>
                                              <p:pRg st="4" end="4"/>
                                            </p:txEl>
                                          </p:spTgt>
                                        </p:tgtEl>
                                      </p:cBhvr>
                                      <p:to x="100000" y="100000"/>
                                    </p:animScale>
                                    <p:animScale>
                                      <p:cBhvr>
                                        <p:cTn id="89" dur="26">
                                          <p:stCondLst>
                                            <p:cond delay="1642"/>
                                          </p:stCondLst>
                                        </p:cTn>
                                        <p:tgtEl>
                                          <p:spTgt spid="3">
                                            <p:txEl>
                                              <p:pRg st="4" end="4"/>
                                            </p:txEl>
                                          </p:spTgt>
                                        </p:tgtEl>
                                      </p:cBhvr>
                                      <p:to x="100000" y="90000"/>
                                    </p:animScale>
                                    <p:animScale>
                                      <p:cBhvr>
                                        <p:cTn id="90" dur="166" decel="50000">
                                          <p:stCondLst>
                                            <p:cond delay="1668"/>
                                          </p:stCondLst>
                                        </p:cTn>
                                        <p:tgtEl>
                                          <p:spTgt spid="3">
                                            <p:txEl>
                                              <p:pRg st="4" end="4"/>
                                            </p:txEl>
                                          </p:spTgt>
                                        </p:tgtEl>
                                      </p:cBhvr>
                                      <p:to x="100000" y="100000"/>
                                    </p:animScale>
                                    <p:animScale>
                                      <p:cBhvr>
                                        <p:cTn id="91" dur="26">
                                          <p:stCondLst>
                                            <p:cond delay="1808"/>
                                          </p:stCondLst>
                                        </p:cTn>
                                        <p:tgtEl>
                                          <p:spTgt spid="3">
                                            <p:txEl>
                                              <p:pRg st="4" end="4"/>
                                            </p:txEl>
                                          </p:spTgt>
                                        </p:tgtEl>
                                      </p:cBhvr>
                                      <p:to x="100000" y="95000"/>
                                    </p:animScale>
                                    <p:animScale>
                                      <p:cBhvr>
                                        <p:cTn id="92"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404664"/>
            <a:ext cx="7467600" cy="1417638"/>
          </a:xfrm>
        </p:spPr>
        <p:txBody>
          <a:bodyPr>
            <a:normAutofit fontScale="90000"/>
          </a:bodyPr>
          <a:lstStyle/>
          <a:p>
            <a:pPr lvl="0"/>
            <a:r>
              <a:rPr lang="es-CL" dirty="0" smtClean="0"/>
              <a:t>¿Cuál es el rol de las universidades en ese propósito? </a:t>
            </a:r>
            <a:br>
              <a:rPr lang="es-CL" dirty="0" smtClean="0"/>
            </a:br>
            <a:endParaRPr lang="es-CL" dirty="0"/>
          </a:p>
        </p:txBody>
      </p:sp>
      <p:sp>
        <p:nvSpPr>
          <p:cNvPr id="3" name="2 Marcador de contenido"/>
          <p:cNvSpPr>
            <a:spLocks noGrp="1"/>
          </p:cNvSpPr>
          <p:nvPr>
            <p:ph idx="1"/>
          </p:nvPr>
        </p:nvSpPr>
        <p:spPr>
          <a:xfrm>
            <a:off x="683568" y="2332037"/>
            <a:ext cx="7467600" cy="4525963"/>
          </a:xfrm>
        </p:spPr>
        <p:txBody>
          <a:bodyPr/>
          <a:lstStyle/>
          <a:p>
            <a:r>
              <a:rPr lang="es-CL" dirty="0" smtClean="0"/>
              <a:t>No están ajenas a los cambios en las lógicas culturales.</a:t>
            </a:r>
          </a:p>
          <a:p>
            <a:r>
              <a:rPr lang="es-CL" dirty="0" smtClean="0"/>
              <a:t>Diversidad de instituciones y funciones:</a:t>
            </a:r>
          </a:p>
          <a:p>
            <a:pPr lvl="1"/>
            <a:r>
              <a:rPr lang="es-CL" dirty="0" smtClean="0"/>
              <a:t>Primariamente docentes</a:t>
            </a:r>
          </a:p>
          <a:p>
            <a:pPr lvl="1"/>
            <a:r>
              <a:rPr lang="es-CL" dirty="0" smtClean="0"/>
              <a:t>Alta complejidad</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slide(fromBottom)">
                                      <p:cBhvr>
                                        <p:cTn id="15" dur="500"/>
                                        <p:tgtEl>
                                          <p:spTgt spid="3">
                                            <p:txEl>
                                              <p:pRg st="2" end="2"/>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slide(fromBottom)">
                                      <p:cBhvr>
                                        <p:cTn id="1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Universidades docentes</a:t>
            </a:r>
            <a:endParaRPr lang="es-CL" dirty="0"/>
          </a:p>
        </p:txBody>
      </p:sp>
      <p:sp>
        <p:nvSpPr>
          <p:cNvPr id="3" name="2 Marcador de contenido"/>
          <p:cNvSpPr>
            <a:spLocks noGrp="1"/>
          </p:cNvSpPr>
          <p:nvPr>
            <p:ph idx="1"/>
          </p:nvPr>
        </p:nvSpPr>
        <p:spPr/>
        <p:txBody>
          <a:bodyPr>
            <a:normAutofit fontScale="92500" lnSpcReduction="10000"/>
          </a:bodyPr>
          <a:lstStyle/>
          <a:p>
            <a:r>
              <a:rPr lang="es-CL" dirty="0" smtClean="0"/>
              <a:t>Habilitar a los estudiantes  para un desarrollo profesional, consciente, ético y crítico en el entorno digital</a:t>
            </a:r>
          </a:p>
          <a:p>
            <a:r>
              <a:rPr lang="es-CL" dirty="0" smtClean="0"/>
              <a:t>Cambiar el perfil de los comunicadores:</a:t>
            </a:r>
          </a:p>
          <a:p>
            <a:pPr lvl="1"/>
            <a:r>
              <a:rPr lang="es-CL" dirty="0" smtClean="0"/>
              <a:t>Foco</a:t>
            </a:r>
          </a:p>
          <a:p>
            <a:pPr lvl="1"/>
            <a:r>
              <a:rPr lang="es-CL" dirty="0" smtClean="0"/>
              <a:t>Ordenamiento</a:t>
            </a:r>
          </a:p>
          <a:p>
            <a:pPr lvl="1"/>
            <a:r>
              <a:rPr lang="es-CL" dirty="0" smtClean="0"/>
              <a:t>Credibilidad</a:t>
            </a:r>
          </a:p>
          <a:p>
            <a:r>
              <a:rPr lang="es-CL" dirty="0" smtClean="0"/>
              <a:t>Principios deontológicos básicos de la comunicación + Contexto de referencia más amplio y multicultural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075240" cy="1143000"/>
          </a:xfrm>
        </p:spPr>
        <p:txBody>
          <a:bodyPr>
            <a:normAutofit fontScale="90000"/>
          </a:bodyPr>
          <a:lstStyle/>
          <a:p>
            <a:r>
              <a:rPr lang="es-CL" dirty="0" smtClean="0"/>
              <a:t>Universidades de alta complejidad:</a:t>
            </a:r>
            <a:br>
              <a:rPr lang="es-CL" dirty="0" smtClean="0"/>
            </a:br>
            <a:r>
              <a:rPr lang="es-CL" sz="4000" dirty="0" smtClean="0"/>
              <a:t>Gestión del Conocimiento</a:t>
            </a:r>
            <a:endParaRPr lang="es-CL" dirty="0"/>
          </a:p>
        </p:txBody>
      </p:sp>
      <p:sp>
        <p:nvSpPr>
          <p:cNvPr id="3" name="2 Marcador de contenido"/>
          <p:cNvSpPr>
            <a:spLocks noGrp="1"/>
          </p:cNvSpPr>
          <p:nvPr>
            <p:ph idx="1"/>
          </p:nvPr>
        </p:nvSpPr>
        <p:spPr>
          <a:xfrm>
            <a:off x="457200" y="1600200"/>
            <a:ext cx="8507288" cy="4853136"/>
          </a:xfrm>
        </p:spPr>
        <p:txBody>
          <a:bodyPr>
            <a:normAutofit fontScale="77500" lnSpcReduction="20000"/>
          </a:bodyPr>
          <a:lstStyle/>
          <a:p>
            <a:r>
              <a:rPr lang="es-CL" sz="3400" dirty="0" smtClean="0"/>
              <a:t>Rol docente basado en conocimiento de frontera</a:t>
            </a:r>
          </a:p>
          <a:p>
            <a:r>
              <a:rPr lang="es-CL" sz="3400" dirty="0" smtClean="0"/>
              <a:t>Investigación y generación de nuevas interrogantes</a:t>
            </a:r>
          </a:p>
          <a:p>
            <a:pPr lvl="1"/>
            <a:r>
              <a:rPr lang="es-CL" sz="2800" dirty="0" smtClean="0"/>
              <a:t>deontología profesional y capacidades narrativas</a:t>
            </a:r>
          </a:p>
          <a:p>
            <a:pPr lvl="1"/>
            <a:r>
              <a:rPr lang="es-CL" sz="2800" dirty="0" smtClean="0"/>
              <a:t>tecnologías y formas de pensamiento, </a:t>
            </a:r>
          </a:p>
          <a:p>
            <a:pPr lvl="1"/>
            <a:r>
              <a:rPr lang="es-CL" sz="2800" dirty="0" smtClean="0"/>
              <a:t>elaboración de la </a:t>
            </a:r>
            <a:r>
              <a:rPr lang="es-CL" sz="2800" dirty="0" smtClean="0"/>
              <a:t>identidad y rol </a:t>
            </a:r>
            <a:r>
              <a:rPr lang="es-CL" sz="2800" dirty="0" smtClean="0"/>
              <a:t>de la visibilidad social</a:t>
            </a:r>
          </a:p>
          <a:p>
            <a:pPr lvl="1"/>
            <a:r>
              <a:rPr lang="es-CL" sz="2800" dirty="0" smtClean="0"/>
              <a:t>adquisición de conocimiento confiable a distancia, </a:t>
            </a:r>
          </a:p>
          <a:p>
            <a:pPr lvl="1"/>
            <a:r>
              <a:rPr lang="es-CL" sz="2800" dirty="0" smtClean="0"/>
              <a:t>alcances del capital social generado por esta inteligencia colectiva, </a:t>
            </a:r>
          </a:p>
          <a:p>
            <a:pPr lvl="1"/>
            <a:r>
              <a:rPr lang="es-CL" sz="2800" dirty="0" smtClean="0"/>
              <a:t>efectos </a:t>
            </a:r>
            <a:r>
              <a:rPr lang="es-CL" sz="2800" dirty="0" smtClean="0"/>
              <a:t>socio-psicológicos </a:t>
            </a:r>
            <a:r>
              <a:rPr lang="es-CL" sz="2800" dirty="0" smtClean="0"/>
              <a:t>del entorno digital </a:t>
            </a:r>
          </a:p>
          <a:p>
            <a:pPr lvl="1"/>
            <a:r>
              <a:rPr lang="es-CL" sz="2800" dirty="0" smtClean="0"/>
              <a:t>uso del ciberespacio </a:t>
            </a:r>
          </a:p>
          <a:p>
            <a:pPr lvl="1"/>
            <a:endParaRPr lang="es-CL" sz="2700" dirty="0" smtClean="0"/>
          </a:p>
          <a:p>
            <a:r>
              <a:rPr lang="es-CL" sz="3400" dirty="0" smtClean="0"/>
              <a:t>Estructura de conocimiento que sustente la </a:t>
            </a:r>
            <a:r>
              <a:rPr lang="es-CL" sz="3400" dirty="0" smtClean="0"/>
              <a:t>é</a:t>
            </a:r>
            <a:r>
              <a:rPr lang="es-CL" sz="3400" dirty="0" smtClean="0"/>
              <a:t>tica y deontología actual y futura</a:t>
            </a:r>
          </a:p>
          <a:p>
            <a:r>
              <a:rPr lang="es-CL" sz="3400" dirty="0" smtClean="0"/>
              <a:t>Innovación y actualización social</a:t>
            </a:r>
          </a:p>
          <a:p>
            <a:pPr lvl="1"/>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par>
                          <p:cTn id="25" fill="hold">
                            <p:stCondLst>
                              <p:cond delay="2000"/>
                            </p:stCondLst>
                            <p:childTnLst>
                              <p:par>
                                <p:cTn id="26" presetID="22" presetClass="entr" presetSubtype="4" fill="hold"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wipe(down)">
                                      <p:cBhvr>
                                        <p:cTn id="28" dur="500"/>
                                        <p:tgtEl>
                                          <p:spTgt spid="3">
                                            <p:txEl>
                                              <p:pRg st="5" end="5"/>
                                            </p:txEl>
                                          </p:spTgt>
                                        </p:tgtEl>
                                      </p:cBhvr>
                                    </p:animEffect>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wipe(down)">
                                      <p:cBhvr>
                                        <p:cTn id="36" dur="500"/>
                                        <p:tgtEl>
                                          <p:spTgt spid="3">
                                            <p:txEl>
                                              <p:pRg st="7" end="7"/>
                                            </p:txEl>
                                          </p:spTgt>
                                        </p:tgtEl>
                                      </p:cBhvr>
                                    </p:animEffect>
                                  </p:childTnLst>
                                </p:cTn>
                              </p:par>
                            </p:childTnLst>
                          </p:cTn>
                        </p:par>
                        <p:par>
                          <p:cTn id="37" fill="hold">
                            <p:stCondLst>
                              <p:cond delay="3500"/>
                            </p:stCondLst>
                            <p:childTnLst>
                              <p:par>
                                <p:cTn id="38" presetID="22" presetClass="entr" presetSubtype="4" fill="hold" nodeType="after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wipe(down)">
                                      <p:cBhvr>
                                        <p:cTn id="40" dur="500"/>
                                        <p:tgtEl>
                                          <p:spTgt spid="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wipe(down)">
                                      <p:cBhvr>
                                        <p:cTn id="45" dur="500"/>
                                        <p:tgtEl>
                                          <p:spTgt spid="3">
                                            <p:txEl>
                                              <p:pRg st="10" end="1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wipe(down)">
                                      <p:cBhvr>
                                        <p:cTn id="50"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dirty="0" smtClean="0"/>
              <a:t>Metodología de Preguntas</a:t>
            </a:r>
            <a:endParaRPr lang="es-CL" dirty="0"/>
          </a:p>
        </p:txBody>
      </p:sp>
      <p:sp>
        <p:nvSpPr>
          <p:cNvPr id="3" name="2 Marcador de contenido"/>
          <p:cNvSpPr>
            <a:spLocks noGrp="1"/>
          </p:cNvSpPr>
          <p:nvPr>
            <p:ph idx="1"/>
          </p:nvPr>
        </p:nvSpPr>
        <p:spPr/>
        <p:txBody>
          <a:bodyPr>
            <a:normAutofit fontScale="92500" lnSpcReduction="20000"/>
          </a:bodyPr>
          <a:lstStyle/>
          <a:p>
            <a:r>
              <a:rPr lang="es-CL" dirty="0" smtClean="0"/>
              <a:t>¿ Cuáles son las características del universo al que se quiere aplicar principios de </a:t>
            </a:r>
            <a:r>
              <a:rPr lang="es-CL" dirty="0" err="1" smtClean="0"/>
              <a:t>info</a:t>
            </a:r>
            <a:r>
              <a:rPr lang="es-CL" dirty="0" smtClean="0"/>
              <a:t>-ética?</a:t>
            </a:r>
          </a:p>
          <a:p>
            <a:r>
              <a:rPr lang="es-CL" dirty="0" smtClean="0"/>
              <a:t>Las fuentes del pensamiento de la </a:t>
            </a:r>
            <a:r>
              <a:rPr lang="es-CL" dirty="0" err="1" smtClean="0"/>
              <a:t>info</a:t>
            </a:r>
            <a:r>
              <a:rPr lang="es-CL" dirty="0" smtClean="0"/>
              <a:t>-ética ,¿son </a:t>
            </a:r>
            <a:r>
              <a:rPr lang="es-CL" dirty="0" smtClean="0"/>
              <a:t>todas validables en el entorno digital</a:t>
            </a:r>
            <a:r>
              <a:rPr lang="es-CL" dirty="0" smtClean="0"/>
              <a:t>?</a:t>
            </a:r>
          </a:p>
          <a:p>
            <a:r>
              <a:rPr lang="es-CL" dirty="0" smtClean="0"/>
              <a:t>¿Cuáles </a:t>
            </a:r>
            <a:r>
              <a:rPr lang="es-CL" dirty="0" smtClean="0"/>
              <a:t>serían los caminos posibles para avanzar en ese </a:t>
            </a:r>
            <a:r>
              <a:rPr lang="es-CL" dirty="0" smtClean="0"/>
              <a:t>propósito de lograrla en el mundo digital?</a:t>
            </a:r>
            <a:endParaRPr lang="es-CL" dirty="0" smtClean="0"/>
          </a:p>
          <a:p>
            <a:r>
              <a:rPr lang="es-CL" dirty="0" smtClean="0"/>
              <a:t>¿Cuál es el rol de las universidades en ese </a:t>
            </a:r>
            <a:r>
              <a:rPr lang="es-CL" dirty="0" smtClean="0"/>
              <a:t>propósito? </a:t>
            </a:r>
            <a:endParaRPr lang="es-CL" dirty="0" smtClean="0"/>
          </a:p>
          <a:p>
            <a:endParaRPr lang="es-CL" dirty="0" smtClean="0"/>
          </a:p>
          <a:p>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righ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righ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764704"/>
            <a:ext cx="7772400" cy="2835747"/>
          </a:xfrm>
        </p:spPr>
        <p:txBody>
          <a:bodyPr>
            <a:normAutofit/>
          </a:bodyPr>
          <a:lstStyle/>
          <a:p>
            <a:r>
              <a:rPr lang="es-CL" b="1" u="sng" dirty="0" err="1" smtClean="0"/>
              <a:t>Infoética</a:t>
            </a:r>
            <a:r>
              <a:rPr lang="es-CL" b="1" u="sng" dirty="0" smtClean="0"/>
              <a:t> en la era digital ¿sueño o posibilidad?. </a:t>
            </a:r>
            <a:r>
              <a:rPr lang="es-CL" b="1" u="sng" dirty="0" smtClean="0"/>
              <a:t/>
            </a:r>
            <a:br>
              <a:rPr lang="es-CL" b="1" u="sng" dirty="0" smtClean="0"/>
            </a:br>
            <a:r>
              <a:rPr lang="es-CL" sz="3600" b="1" u="sng" dirty="0" smtClean="0"/>
              <a:t>Papel </a:t>
            </a:r>
            <a:r>
              <a:rPr lang="es-CL" sz="3600" b="1" u="sng" dirty="0" smtClean="0"/>
              <a:t>de las universidades</a:t>
            </a:r>
            <a:r>
              <a:rPr lang="es-CL" dirty="0" smtClean="0"/>
              <a:t/>
            </a:r>
            <a:br>
              <a:rPr lang="es-CL" dirty="0" smtClean="0"/>
            </a:br>
            <a:endParaRPr lang="es-CL" dirty="0"/>
          </a:p>
        </p:txBody>
      </p:sp>
      <p:sp>
        <p:nvSpPr>
          <p:cNvPr id="3" name="2 Subtítulo"/>
          <p:cNvSpPr>
            <a:spLocks noGrp="1"/>
          </p:cNvSpPr>
          <p:nvPr>
            <p:ph type="subTitle" idx="1"/>
          </p:nvPr>
        </p:nvSpPr>
        <p:spPr>
          <a:xfrm>
            <a:off x="685800" y="3611606"/>
            <a:ext cx="7772400" cy="1473577"/>
          </a:xfrm>
        </p:spPr>
        <p:txBody>
          <a:bodyPr>
            <a:normAutofit fontScale="77500" lnSpcReduction="20000"/>
          </a:bodyPr>
          <a:lstStyle/>
          <a:p>
            <a:pPr algn="ctr"/>
            <a:r>
              <a:rPr lang="es-CL" sz="3800" dirty="0" smtClean="0"/>
              <a:t>La Iglesia impulsa desde hace años un desempeño ético en todos los campos de la comunicación. ¿Es posible soñar un mundo que aplique la </a:t>
            </a:r>
            <a:r>
              <a:rPr lang="es-CL" sz="3800" dirty="0" err="1" smtClean="0"/>
              <a:t>info</a:t>
            </a:r>
            <a:r>
              <a:rPr lang="es-CL" sz="3800" dirty="0" smtClean="0"/>
              <a:t>-ética en el contexto digital?</a:t>
            </a:r>
          </a:p>
          <a:p>
            <a:pPr algn="ct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Número de internautas</a:t>
            </a:r>
            <a:endParaRPr lang="es-CL" dirty="0"/>
          </a:p>
        </p:txBody>
      </p:sp>
      <p:pic>
        <p:nvPicPr>
          <p:cNvPr id="4" name="3 Marcador de contenido" descr="número de internautas.jpg"/>
          <p:cNvPicPr>
            <a:picLocks noGrp="1" noChangeAspect="1"/>
          </p:cNvPicPr>
          <p:nvPr>
            <p:ph idx="1"/>
          </p:nvPr>
        </p:nvPicPr>
        <p:blipFill>
          <a:blip r:embed="rId2" cstate="print"/>
          <a:stretch>
            <a:fillRect/>
          </a:stretch>
        </p:blipFill>
        <p:spPr>
          <a:xfrm>
            <a:off x="193484" y="1268760"/>
            <a:ext cx="8698996" cy="4824536"/>
          </a:xfrm>
        </p:spPr>
      </p:pic>
      <p:sp>
        <p:nvSpPr>
          <p:cNvPr id="5" name="4 CuadroTexto"/>
          <p:cNvSpPr txBox="1"/>
          <p:nvPr/>
        </p:nvSpPr>
        <p:spPr>
          <a:xfrm>
            <a:off x="1331640" y="6309320"/>
            <a:ext cx="1880451" cy="369332"/>
          </a:xfrm>
          <a:prstGeom prst="rect">
            <a:avLst/>
          </a:prstGeom>
          <a:noFill/>
        </p:spPr>
        <p:txBody>
          <a:bodyPr wrap="none" rtlCol="0">
            <a:spAutoFit/>
          </a:bodyPr>
          <a:lstStyle/>
          <a:p>
            <a:r>
              <a:rPr lang="es-CL" dirty="0" smtClean="0"/>
              <a:t>Fuente: </a:t>
            </a:r>
            <a:r>
              <a:rPr lang="es-CL" dirty="0" err="1" smtClean="0"/>
              <a:t>Flowtown</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smtClean="0"/>
              <a:t>Crecimiento de la información</a:t>
            </a:r>
            <a:endParaRPr lang="es-CL" dirty="0"/>
          </a:p>
        </p:txBody>
      </p:sp>
      <p:pic>
        <p:nvPicPr>
          <p:cNvPr id="4" name="3 Marcador de contenido" descr="http://wwwhatsnew.com/wp-content/uploads/2011/01/num-600x245.jpg"/>
          <p:cNvPicPr>
            <a:picLocks noGrp="1"/>
          </p:cNvPicPr>
          <p:nvPr>
            <p:ph idx="1"/>
          </p:nvPr>
        </p:nvPicPr>
        <p:blipFill>
          <a:blip r:embed="rId2" cstate="print"/>
          <a:stretch>
            <a:fillRect/>
          </a:stretch>
        </p:blipFill>
        <p:spPr bwMode="auto">
          <a:xfrm>
            <a:off x="611560" y="1556792"/>
            <a:ext cx="8136904" cy="4536503"/>
          </a:xfrm>
          <a:prstGeom prst="rect">
            <a:avLst/>
          </a:prstGeom>
          <a:noFill/>
          <a:ln w="9525">
            <a:noFill/>
            <a:miter lim="800000"/>
            <a:headEnd/>
            <a:tailEnd/>
          </a:ln>
        </p:spPr>
      </p:pic>
      <p:sp>
        <p:nvSpPr>
          <p:cNvPr id="5" name="4 CuadroTexto"/>
          <p:cNvSpPr txBox="1"/>
          <p:nvPr/>
        </p:nvSpPr>
        <p:spPr>
          <a:xfrm>
            <a:off x="1331640" y="6309320"/>
            <a:ext cx="1880451" cy="369332"/>
          </a:xfrm>
          <a:prstGeom prst="rect">
            <a:avLst/>
          </a:prstGeom>
          <a:noFill/>
        </p:spPr>
        <p:txBody>
          <a:bodyPr wrap="none" rtlCol="0">
            <a:spAutoFit/>
          </a:bodyPr>
          <a:lstStyle/>
          <a:p>
            <a:r>
              <a:rPr lang="es-CL" dirty="0" smtClean="0"/>
              <a:t>Fuente: </a:t>
            </a:r>
            <a:r>
              <a:rPr lang="es-CL" dirty="0" err="1" smtClean="0"/>
              <a:t>Flowtown</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7384"/>
            <a:ext cx="7467600" cy="922114"/>
          </a:xfrm>
        </p:spPr>
        <p:txBody>
          <a:bodyPr>
            <a:normAutofit fontScale="90000"/>
          </a:bodyPr>
          <a:lstStyle/>
          <a:p>
            <a:r>
              <a:rPr lang="es-CL" dirty="0" smtClean="0"/>
              <a:t>Expansión del Universo Digital</a:t>
            </a:r>
            <a:endParaRPr lang="es-CL" dirty="0"/>
          </a:p>
        </p:txBody>
      </p:sp>
      <p:pic>
        <p:nvPicPr>
          <p:cNvPr id="4" name="3 Marcador de contenido" descr="http://wwwhatsnew.com/wp-content/uploads/2011/01/dig-600x487.jpg"/>
          <p:cNvPicPr>
            <a:picLocks noGrp="1"/>
          </p:cNvPicPr>
          <p:nvPr>
            <p:ph idx="1"/>
          </p:nvPr>
        </p:nvPicPr>
        <p:blipFill>
          <a:blip r:embed="rId2" cstate="print"/>
          <a:stretch>
            <a:fillRect/>
          </a:stretch>
        </p:blipFill>
        <p:spPr bwMode="auto">
          <a:xfrm>
            <a:off x="827584" y="764704"/>
            <a:ext cx="7344816" cy="5400600"/>
          </a:xfrm>
          <a:prstGeom prst="rect">
            <a:avLst/>
          </a:prstGeom>
          <a:noFill/>
          <a:ln w="9525">
            <a:noFill/>
            <a:miter lim="800000"/>
            <a:headEnd/>
            <a:tailEnd/>
          </a:ln>
        </p:spPr>
      </p:pic>
      <p:sp>
        <p:nvSpPr>
          <p:cNvPr id="5" name="4 CuadroTexto"/>
          <p:cNvSpPr txBox="1"/>
          <p:nvPr/>
        </p:nvSpPr>
        <p:spPr>
          <a:xfrm>
            <a:off x="1331640" y="6309320"/>
            <a:ext cx="1880451" cy="369332"/>
          </a:xfrm>
          <a:prstGeom prst="rect">
            <a:avLst/>
          </a:prstGeom>
          <a:noFill/>
        </p:spPr>
        <p:txBody>
          <a:bodyPr wrap="none" rtlCol="0">
            <a:spAutoFit/>
          </a:bodyPr>
          <a:lstStyle/>
          <a:p>
            <a:r>
              <a:rPr lang="es-CL" dirty="0" smtClean="0"/>
              <a:t>Fuente: </a:t>
            </a:r>
            <a:r>
              <a:rPr lang="es-CL" dirty="0" err="1" smtClean="0"/>
              <a:t>Flowtown</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Inteligencia Colectiva</a:t>
            </a:r>
            <a:endParaRPr lang="es-CL" dirty="0"/>
          </a:p>
        </p:txBody>
      </p:sp>
      <p:sp>
        <p:nvSpPr>
          <p:cNvPr id="4" name="3 Marcador de contenido"/>
          <p:cNvSpPr txBox="1">
            <a:spLocks noGrp="1"/>
          </p:cNvSpPr>
          <p:nvPr>
            <p:ph idx="1"/>
          </p:nvPr>
        </p:nvSpPr>
        <p:spPr>
          <a:xfrm>
            <a:off x="457201" y="2348880"/>
            <a:ext cx="8363271" cy="3416320"/>
          </a:xfrm>
          <a:prstGeom prst="rect">
            <a:avLst/>
          </a:prstGeom>
          <a:noFill/>
        </p:spPr>
        <p:txBody>
          <a:bodyPr wrap="square" rtlCol="0">
            <a:spAutoFit/>
          </a:bodyPr>
          <a:lstStyle/>
          <a:p>
            <a:pPr>
              <a:buNone/>
            </a:pPr>
            <a:r>
              <a:rPr lang="es-CL" sz="3600" dirty="0" smtClean="0">
                <a:latin typeface="Verdana"/>
                <a:ea typeface="Times New Roman"/>
                <a:cs typeface="Times New Roman"/>
              </a:rPr>
              <a:t>“ </a:t>
            </a:r>
            <a:r>
              <a:rPr lang="es-CL" sz="3600" dirty="0" smtClean="0">
                <a:latin typeface="Verdana"/>
                <a:ea typeface="Times New Roman"/>
                <a:cs typeface="Times New Roman"/>
              </a:rPr>
              <a:t>Una </a:t>
            </a:r>
            <a:r>
              <a:rPr lang="es-CL" sz="3600" dirty="0" smtClean="0">
                <a:latin typeface="Verdana"/>
                <a:ea typeface="Times New Roman"/>
                <a:cs typeface="Times New Roman"/>
              </a:rPr>
              <a:t>inteligencia distribuida por doquier, continuamente valorizada, coordinada en tiempo real y que lleva a una movilización efectiva de las competencias</a:t>
            </a:r>
            <a:r>
              <a:rPr lang="es-CL" sz="3600" dirty="0" smtClean="0">
                <a:latin typeface="Verdana"/>
                <a:ea typeface="Times New Roman"/>
                <a:cs typeface="Times New Roman"/>
              </a:rPr>
              <a:t>”. </a:t>
            </a:r>
            <a:r>
              <a:rPr lang="es-CL" sz="2800" dirty="0" err="1" smtClean="0">
                <a:latin typeface="Verdana"/>
                <a:ea typeface="Times New Roman"/>
                <a:cs typeface="Times New Roman"/>
              </a:rPr>
              <a:t>Lévy</a:t>
            </a:r>
            <a:endParaRPr lang="es-CL"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980728"/>
            <a:ext cx="8229600" cy="1143000"/>
          </a:xfrm>
        </p:spPr>
        <p:txBody>
          <a:bodyPr>
            <a:normAutofit fontScale="90000"/>
          </a:bodyPr>
          <a:lstStyle/>
          <a:p>
            <a:r>
              <a:rPr lang="es-CL" b="1" dirty="0" smtClean="0"/>
              <a:t>Diagnóstico:</a:t>
            </a:r>
            <a:br>
              <a:rPr lang="es-CL" b="1" dirty="0" smtClean="0"/>
            </a:br>
            <a:r>
              <a:rPr lang="es-CL" sz="3600" dirty="0" smtClean="0"/>
              <a:t>¿ Cuáles son las características del universo al que se quiere aplicar principios de </a:t>
            </a:r>
            <a:r>
              <a:rPr lang="es-CL" sz="3600" dirty="0" err="1" smtClean="0"/>
              <a:t>info</a:t>
            </a:r>
            <a:r>
              <a:rPr lang="es-CL" sz="3600" dirty="0" smtClean="0"/>
              <a:t>-ética?</a:t>
            </a:r>
            <a:r>
              <a:rPr lang="es-CL" dirty="0" smtClean="0"/>
              <a:t/>
            </a:r>
            <a:br>
              <a:rPr lang="es-CL" dirty="0" smtClean="0"/>
            </a:br>
            <a:r>
              <a:rPr lang="es-CL" b="1" dirty="0" smtClean="0"/>
              <a:t/>
            </a:r>
            <a:br>
              <a:rPr lang="es-CL" b="1" dirty="0" smtClean="0"/>
            </a:br>
            <a:endParaRPr lang="es-CL" dirty="0"/>
          </a:p>
        </p:txBody>
      </p:sp>
      <p:sp>
        <p:nvSpPr>
          <p:cNvPr id="3" name="2 Marcador de contenido"/>
          <p:cNvSpPr>
            <a:spLocks noGrp="1"/>
          </p:cNvSpPr>
          <p:nvPr>
            <p:ph idx="1"/>
          </p:nvPr>
        </p:nvSpPr>
        <p:spPr>
          <a:xfrm>
            <a:off x="539552" y="2060848"/>
            <a:ext cx="8229600" cy="4525963"/>
          </a:xfrm>
        </p:spPr>
        <p:txBody>
          <a:bodyPr/>
          <a:lstStyle/>
          <a:p>
            <a:r>
              <a:rPr lang="es-CL" dirty="0" smtClean="0"/>
              <a:t>Diciembre de 2010 </a:t>
            </a:r>
            <a:r>
              <a:rPr lang="es-CL" dirty="0" smtClean="0"/>
              <a:t>:30</a:t>
            </a:r>
            <a:r>
              <a:rPr lang="es-CL" dirty="0" smtClean="0"/>
              <a:t>% de la población mundial; aproximadamente 2.000 millones de personas conectadas a </a:t>
            </a:r>
            <a:r>
              <a:rPr lang="es-CL" dirty="0" smtClean="0"/>
              <a:t>Internet</a:t>
            </a:r>
          </a:p>
          <a:p>
            <a:r>
              <a:rPr lang="es-CL" dirty="0" smtClean="0"/>
              <a:t>200.000 </a:t>
            </a:r>
            <a:r>
              <a:rPr lang="es-CL" dirty="0" smtClean="0"/>
              <a:t> nuevos sitios WEB por año </a:t>
            </a:r>
          </a:p>
          <a:p>
            <a:r>
              <a:rPr lang="es-CL" dirty="0" smtClean="0"/>
              <a:t>S</a:t>
            </a:r>
            <a:r>
              <a:rPr lang="es-CL" dirty="0" smtClean="0"/>
              <a:t>e </a:t>
            </a:r>
            <a:r>
              <a:rPr lang="es-CL" dirty="0" smtClean="0"/>
              <a:t>suben unas 24 horas de vídeo </a:t>
            </a:r>
            <a:r>
              <a:rPr lang="es-CL" dirty="0" smtClean="0"/>
              <a:t> a </a:t>
            </a:r>
            <a:r>
              <a:rPr lang="es-CL" dirty="0" err="1" smtClean="0"/>
              <a:t>You</a:t>
            </a:r>
            <a:r>
              <a:rPr lang="es-CL" dirty="0" smtClean="0"/>
              <a:t> </a:t>
            </a:r>
            <a:r>
              <a:rPr lang="es-CL" dirty="0" err="1" smtClean="0"/>
              <a:t>Tube</a:t>
            </a:r>
            <a:endParaRPr lang="es-CL" dirty="0" smtClean="0"/>
          </a:p>
          <a:p>
            <a:r>
              <a:rPr lang="es-CL" dirty="0" smtClean="0"/>
              <a:t>Cada </a:t>
            </a:r>
            <a:r>
              <a:rPr lang="es-CL" dirty="0" smtClean="0"/>
              <a:t>minuto se producen unos 45.000 </a:t>
            </a:r>
            <a:r>
              <a:rPr lang="es-CL" dirty="0" err="1" smtClean="0"/>
              <a:t>Tweets</a:t>
            </a:r>
            <a:r>
              <a:rPr lang="es-CL" dirty="0" smtClean="0"/>
              <a:t> </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edg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p:cTn id="18"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5"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6"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p:cTn id="3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2"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4704"/>
            <a:ext cx="8291264" cy="5361459"/>
          </a:xfrm>
        </p:spPr>
        <p:txBody>
          <a:bodyPr>
            <a:normAutofit lnSpcReduction="10000"/>
          </a:bodyPr>
          <a:lstStyle/>
          <a:p>
            <a:r>
              <a:rPr lang="es-CL" dirty="0" smtClean="0"/>
              <a:t>Hoy hay que pensar el mundo digital como un mundo de redes donde los roles comunicacionales se mezclan y las agrupaciones más que audiencias son grupos de interés que se  generan y desarman en torno a problemas específicos, con una inmensa velocidad. </a:t>
            </a:r>
            <a:endParaRPr lang="es-CL" dirty="0" smtClean="0"/>
          </a:p>
          <a:p>
            <a:r>
              <a:rPr lang="es-CL" dirty="0" smtClean="0"/>
              <a:t>Entrar </a:t>
            </a:r>
            <a:r>
              <a:rPr lang="es-CL" dirty="0" smtClean="0"/>
              <a:t>a participar de él es más que crear sitios WEB, postear o emitir </a:t>
            </a:r>
            <a:r>
              <a:rPr lang="es-CL" dirty="0" err="1" smtClean="0"/>
              <a:t>twitters</a:t>
            </a:r>
            <a:r>
              <a:rPr lang="es-CL" dirty="0" smtClean="0"/>
              <a:t>; es cambiar la cultura de los relatos y las interrelaciones para pensar en términos de las redes que se generen.</a:t>
            </a:r>
          </a:p>
          <a:p>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edg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edge">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43000"/>
          </a:xfrm>
        </p:spPr>
        <p:txBody>
          <a:bodyPr>
            <a:normAutofit fontScale="90000"/>
          </a:bodyPr>
          <a:lstStyle/>
          <a:p>
            <a:r>
              <a:rPr lang="es-CL" b="1" dirty="0" smtClean="0"/>
              <a:t>Diagnóstico cultural: </a:t>
            </a:r>
            <a:r>
              <a:rPr lang="es-CL" b="1" dirty="0" smtClean="0"/>
              <a:t/>
            </a:r>
            <a:br>
              <a:rPr lang="es-CL" b="1" dirty="0" smtClean="0"/>
            </a:br>
            <a:r>
              <a:rPr lang="es-CL" sz="3600" dirty="0" smtClean="0"/>
              <a:t>¿ Cuáles son las características del universo al que se quiere aplicar principios de </a:t>
            </a:r>
            <a:r>
              <a:rPr lang="es-CL" sz="3600" dirty="0" err="1" smtClean="0"/>
              <a:t>info</a:t>
            </a:r>
            <a:r>
              <a:rPr lang="es-CL" sz="3600" dirty="0" smtClean="0"/>
              <a:t>-ética?</a:t>
            </a:r>
            <a:r>
              <a:rPr lang="es-CL" dirty="0" smtClean="0"/>
              <a:t/>
            </a:r>
            <a:br>
              <a:rPr lang="es-CL" dirty="0" smtClean="0"/>
            </a:br>
            <a:endParaRPr lang="es-CL" dirty="0"/>
          </a:p>
        </p:txBody>
      </p:sp>
      <p:sp>
        <p:nvSpPr>
          <p:cNvPr id="3" name="2 Marcador de contenido"/>
          <p:cNvSpPr>
            <a:spLocks noGrp="1"/>
          </p:cNvSpPr>
          <p:nvPr>
            <p:ph idx="1"/>
          </p:nvPr>
        </p:nvSpPr>
        <p:spPr>
          <a:xfrm>
            <a:off x="395536" y="2420888"/>
            <a:ext cx="8219256" cy="4065315"/>
          </a:xfrm>
        </p:spPr>
        <p:txBody>
          <a:bodyPr/>
          <a:lstStyle/>
          <a:p>
            <a:r>
              <a:rPr lang="es-CL" dirty="0" smtClean="0"/>
              <a:t>Conocimiento fraccionado</a:t>
            </a:r>
          </a:p>
          <a:p>
            <a:r>
              <a:rPr lang="es-CL" dirty="0" smtClean="0"/>
              <a:t>Rechazo a las respuestas únicas o de carácter trascendente</a:t>
            </a:r>
          </a:p>
          <a:p>
            <a:r>
              <a:rPr lang="es-CL" dirty="0" smtClean="0"/>
              <a:t>Valoración extrema de la libertad individual</a:t>
            </a:r>
          </a:p>
          <a:p>
            <a:r>
              <a:rPr lang="es-CL" dirty="0" smtClean="0"/>
              <a:t>Alta apreciación de la visibilidad de cada uno</a:t>
            </a:r>
            <a:endParaRPr lang="es-C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wipe(down)">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wipe(down)">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wipe(down)">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794</TotalTime>
  <Words>813</Words>
  <Application>Microsoft Office PowerPoint</Application>
  <PresentationFormat>Presentación en pantalla (4:3)</PresentationFormat>
  <Paragraphs>88</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Técnico</vt:lpstr>
      <vt:lpstr>Infoética en la era digital ¿sueño o posibilidad?.  Papel de las universidades </vt:lpstr>
      <vt:lpstr>Metodología de Preguntas</vt:lpstr>
      <vt:lpstr>Número de internautas</vt:lpstr>
      <vt:lpstr>Crecimiento de la información</vt:lpstr>
      <vt:lpstr>Expansión del Universo Digital</vt:lpstr>
      <vt:lpstr>Inteligencia Colectiva</vt:lpstr>
      <vt:lpstr>Diagnóstico: ¿ Cuáles son las características del universo al que se quiere aplicar principios de info-ética?  </vt:lpstr>
      <vt:lpstr>Diapositiva 8</vt:lpstr>
      <vt:lpstr>Diagnóstico cultural:  ¿ Cuáles son las características del universo al que se quiere aplicar principios de info-ética? </vt:lpstr>
      <vt:lpstr>La percepción más común</vt:lpstr>
      <vt:lpstr>La percepción más común 2</vt:lpstr>
      <vt:lpstr>Condicionantes</vt:lpstr>
      <vt:lpstr>Ética Comunicacional y Deontología Periodística Las fuentes del pensamiento de la infoética  ¿ son todas validables en el entorno digital? </vt:lpstr>
      <vt:lpstr>Diapositiva 14</vt:lpstr>
      <vt:lpstr>Diapositiva 15</vt:lpstr>
      <vt:lpstr> ¿Cuáles serían los caminos posibles para avanzar en ese propósito de lograr una info-ética en el mundo digital?  </vt:lpstr>
      <vt:lpstr>¿Cuál es el rol de las universidades en ese propósito?  </vt:lpstr>
      <vt:lpstr>Universidades docentes</vt:lpstr>
      <vt:lpstr>Universidades de alta complejidad: Gestión del Conocimiento</vt:lpstr>
      <vt:lpstr>Infoética en la era digital ¿sueño o posibilidad?.  Papel de las universidades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Silvia Pellegrini</dc:creator>
  <cp:lastModifiedBy>Silvia Pellegrini</cp:lastModifiedBy>
  <cp:revision>39</cp:revision>
  <dcterms:created xsi:type="dcterms:W3CDTF">2011-10-16T19:02:06Z</dcterms:created>
  <dcterms:modified xsi:type="dcterms:W3CDTF">2011-10-19T05:53:57Z</dcterms:modified>
</cp:coreProperties>
</file>