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624" r:id="rId2"/>
    <p:sldId id="451" r:id="rId3"/>
    <p:sldId id="477" r:id="rId4"/>
    <p:sldId id="478" r:id="rId5"/>
    <p:sldId id="479" r:id="rId6"/>
    <p:sldId id="456" r:id="rId7"/>
    <p:sldId id="466" r:id="rId8"/>
    <p:sldId id="480" r:id="rId9"/>
    <p:sldId id="488" r:id="rId10"/>
    <p:sldId id="536" r:id="rId11"/>
    <p:sldId id="470" r:id="rId12"/>
    <p:sldId id="537" r:id="rId13"/>
    <p:sldId id="540" r:id="rId14"/>
    <p:sldId id="472" r:id="rId15"/>
    <p:sldId id="541" r:id="rId16"/>
    <p:sldId id="608" r:id="rId17"/>
    <p:sldId id="609" r:id="rId18"/>
    <p:sldId id="610" r:id="rId19"/>
    <p:sldId id="538" r:id="rId20"/>
    <p:sldId id="539" r:id="rId21"/>
    <p:sldId id="543" r:id="rId22"/>
    <p:sldId id="545" r:id="rId23"/>
    <p:sldId id="542" r:id="rId24"/>
    <p:sldId id="544" r:id="rId25"/>
    <p:sldId id="546" r:id="rId26"/>
    <p:sldId id="547" r:id="rId27"/>
    <p:sldId id="449" r:id="rId28"/>
    <p:sldId id="503" r:id="rId29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FCFCF"/>
    <a:srgbClr val="565656"/>
    <a:srgbClr val="636363"/>
    <a:srgbClr val="282A3C"/>
    <a:srgbClr val="000109"/>
    <a:srgbClr val="7F808D"/>
    <a:srgbClr val="3E6AA3"/>
    <a:srgbClr val="385F91"/>
    <a:srgbClr val="3A6498"/>
    <a:srgbClr val="3E6C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461" autoAdjust="0"/>
  </p:normalViewPr>
  <p:slideViewPr>
    <p:cSldViewPr snapToGrid="0" snapToObjects="1" showGuides="1">
      <p:cViewPr>
        <p:scale>
          <a:sx n="100" d="100"/>
          <a:sy n="100" d="100"/>
        </p:scale>
        <p:origin x="-1136" y="40"/>
      </p:cViewPr>
      <p:guideLst>
        <p:guide orient="horz" pos="1187"/>
        <p:guide pos="26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DEBD69AB-18D8-E245-9324-D42CF673392F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E96D99C5-01DF-334C-A89F-01A34D9600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6822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E1543EC-490B-DA48-94DC-5A79634B8528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17D2811B-C50D-5447-8B04-EB630939D83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654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0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9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10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11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12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13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14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15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16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17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18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19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20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21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22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23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24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25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26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27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10906D4-E126-1144-89E5-D747C67D4481}" type="slidenum">
              <a:rPr lang="fr-FR" sz="1200">
                <a:latin typeface="Calibri" charset="0"/>
              </a:rPr>
              <a:pPr eaLnBrk="1" hangingPunct="1"/>
              <a:t>2</a:t>
            </a:fld>
            <a:endParaRPr lang="fr-FR" sz="1200">
              <a:latin typeface="Calibri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10906D4-E126-1144-89E5-D747C67D4481}" type="slidenum">
              <a:rPr lang="fr-FR" sz="1200">
                <a:latin typeface="Calibri" charset="0"/>
              </a:rPr>
              <a:pPr eaLnBrk="1" hangingPunct="1"/>
              <a:t>3</a:t>
            </a:fld>
            <a:endParaRPr lang="fr-FR" sz="1200">
              <a:latin typeface="Calibri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10906D4-E126-1144-89E5-D747C67D4481}" type="slidenum">
              <a:rPr lang="fr-FR" sz="1200">
                <a:latin typeface="Calibri" charset="0"/>
              </a:rPr>
              <a:pPr eaLnBrk="1" hangingPunct="1"/>
              <a:t>4</a:t>
            </a:fld>
            <a:endParaRPr lang="fr-FR" sz="1200">
              <a:latin typeface="Calibri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5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6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7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D796A6-FED1-9441-AC1B-EF869EF34E14}" type="slidenum">
              <a:rPr lang="fr-FR" sz="1200">
                <a:latin typeface="Calibri" charset="0"/>
              </a:rPr>
              <a:pPr eaLnBrk="1" hangingPunct="1"/>
              <a:t>8</a:t>
            </a:fld>
            <a:endParaRPr lang="fr-FR" sz="1200">
              <a:latin typeface="Calibri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E0589-2D60-BD4E-B604-03CBB93A0E65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6691C-5801-A645-9498-25DC460CB19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249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8A772-E2DA-684E-81F0-0290DC088E17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A7957-9584-464B-8B56-60AEB28CE46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738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CAFB4-B9E3-4F4E-975F-31E566817D91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F443F-695B-B84F-A943-8C448FDC847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07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6F673-07D0-7F4C-9F96-7EB13B22D214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2240B-B06C-CD44-A41F-0F6C2DEE006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139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8DC5E-829E-FF4B-A119-8F49E3394D06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4587A-636B-D545-94AF-CD03148A6C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39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EF817-4A98-EA45-9F46-07EE91DFEB15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2AA60-0D95-8D44-8F10-E1C21BD1F76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926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84EA-04A7-D74C-B83D-77EA6AE937F5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CBB8C-8D72-B94B-9193-205E9913BE6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195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B2BEF-8515-754E-A738-ABC70131FF84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9881C-8097-C345-B156-0F373A5BEA1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86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7A974-5110-2C45-9BEA-EC57394139A0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35428-303F-C948-9696-F29C79FED40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71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2BE7D-1A0C-3249-9954-C3C6F3EC4993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79C80-7372-A244-91CA-9EA4FCD48A4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22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EF1D6-FB8E-C247-AC18-B61C7907C8FC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3431C-565B-8449-92B5-B2B4B02A63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78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39A44A47-7CEE-BA45-8BC3-C21706E7C5A6}" type="datetime1">
              <a:rPr lang="fr-FR"/>
              <a:pPr>
                <a:defRPr/>
              </a:pPr>
              <a:t>17/10/11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667500" y="63690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F7F7F"/>
                </a:solidFill>
                <a:cs typeface="Arial" charset="0"/>
              </a:defRPr>
            </a:lvl1pPr>
          </a:lstStyle>
          <a:p>
            <a:pPr>
              <a:defRPr/>
            </a:pPr>
            <a:fld id="{2F0C97F6-9B2D-524B-872E-2C4B45B3AF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2A71BC"/>
        </a:buClr>
        <a:buFont typeface="Arial" charset="0"/>
        <a:buChar char="•"/>
        <a:defRPr sz="3200" kern="1200">
          <a:solidFill>
            <a:schemeClr val="bg1"/>
          </a:solidFill>
          <a:latin typeface="American Typewriter"/>
          <a:ea typeface="ＭＳ Ｐゴシック" charset="0"/>
          <a:cs typeface="American Typewriter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2A71BC"/>
        </a:buClr>
        <a:buFont typeface="Arial" charset="0"/>
        <a:buChar char="–"/>
        <a:defRPr sz="2800" kern="1200">
          <a:solidFill>
            <a:schemeClr val="bg1"/>
          </a:solidFill>
          <a:latin typeface="American Typewriter"/>
          <a:ea typeface="ＭＳ Ｐゴシック" charset="0"/>
          <a:cs typeface="American Typewriter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2A71BC"/>
        </a:buClr>
        <a:buFont typeface="Arial" charset="0"/>
        <a:buChar char="•"/>
        <a:defRPr sz="2400" kern="1200">
          <a:solidFill>
            <a:schemeClr val="bg1"/>
          </a:solidFill>
          <a:latin typeface="American Typewriter"/>
          <a:ea typeface="ＭＳ Ｐゴシック" charset="0"/>
          <a:cs typeface="American Typewriter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2A71BC"/>
        </a:buClr>
        <a:buFont typeface="Arial" charset="0"/>
        <a:buChar char="–"/>
        <a:defRPr sz="2000" kern="1200">
          <a:solidFill>
            <a:schemeClr val="bg1"/>
          </a:solidFill>
          <a:latin typeface="American Typewriter"/>
          <a:ea typeface="ＭＳ Ｐゴシック" charset="0"/>
          <a:cs typeface="American Typewriter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2A71BC"/>
        </a:buClr>
        <a:buFont typeface="Arial" charset="0"/>
        <a:buChar char="»"/>
        <a:defRPr sz="2000" kern="1200">
          <a:solidFill>
            <a:schemeClr val="bg1"/>
          </a:solidFill>
          <a:latin typeface="American Typewriter"/>
          <a:ea typeface="ＭＳ Ｐゴシック" charset="0"/>
          <a:cs typeface="American Typewrite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105835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66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¡</a:t>
            </a:r>
            <a:r>
              <a:rPr lang="en-US" sz="6600" dirty="0" err="1" smtClean="0">
                <a:solidFill>
                  <a:srgbClr val="558ED5"/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Hola</a:t>
            </a:r>
            <a:r>
              <a:rPr lang="en-US" sz="6600" dirty="0" smtClean="0">
                <a:solidFill>
                  <a:srgbClr val="558ED5"/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!</a:t>
            </a:r>
            <a:endParaRPr lang="en-US" sz="6600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3901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38388" y="2708306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u="sng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2005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el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año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de la </a:t>
            </a:r>
            <a:endParaRPr lang="en-US" sz="4000" dirty="0">
              <a:solidFill>
                <a:srgbClr val="FFFFFF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aceleración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las</a:t>
            </a:r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redes</a:t>
            </a:r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sociales</a:t>
            </a:r>
            <a:endParaRPr lang="en-US" sz="4000" dirty="0">
              <a:solidFill>
                <a:schemeClr val="tx2">
                  <a:lumMod val="60000"/>
                  <a:lumOff val="40000"/>
                </a:schemeClr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02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77513" y="2745263"/>
            <a:ext cx="1982785" cy="1079185"/>
          </a:xfrm>
          <a:prstGeom prst="rect">
            <a:avLst/>
          </a:prstGeom>
          <a:noFill/>
          <a:ln>
            <a:noFill/>
          </a:ln>
          <a:effectLst>
            <a:outerShdw blurRad="254000" dist="50800" dir="2700000" algn="tl" rotWithShape="0">
              <a:srgbClr val="000000">
                <a:alpha val="9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 anchorCtr="0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2001</a:t>
            </a:r>
            <a:endParaRPr lang="en-US" sz="2000" dirty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r>
              <a:rPr lang="en-US" sz="2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SEARCH</a:t>
            </a:r>
            <a:endParaRPr lang="en-US" sz="2000" dirty="0">
              <a:solidFill>
                <a:srgbClr val="558ED5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20" y="1625600"/>
            <a:ext cx="799899" cy="799899"/>
          </a:xfrm>
          <a:prstGeom prst="rect">
            <a:avLst/>
          </a:prstGeom>
        </p:spPr>
      </p:pic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-86836" y="3965660"/>
            <a:ext cx="1982785" cy="1079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 anchorCtr="0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Ranking #7</a:t>
            </a:r>
            <a:endParaRPr lang="en-US" sz="1600" dirty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endParaRPr lang="en-US" sz="10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endParaRPr lang="en-US" sz="10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r>
              <a:rPr lang="en-US" sz="15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490 M </a:t>
            </a:r>
            <a:r>
              <a:rPr lang="en-US" sz="15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usuarios</a:t>
            </a:r>
            <a:endParaRPr lang="en-US" sz="1500" dirty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r>
              <a: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257 </a:t>
            </a:r>
            <a:r>
              <a:rPr lang="en-US" sz="15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versiones</a:t>
            </a:r>
            <a:endParaRPr lang="en-US" sz="15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r>
              <a: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17 M </a:t>
            </a:r>
            <a:r>
              <a:rPr lang="en-US" sz="15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artículos</a:t>
            </a:r>
            <a:endParaRPr lang="en-US" sz="15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r>
              <a: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Sin </a:t>
            </a:r>
            <a:r>
              <a:rPr lang="en-US" sz="15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afán</a:t>
            </a:r>
            <a:r>
              <a: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</a:t>
            </a:r>
            <a:r>
              <a:rPr lang="en-US" sz="15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lucro</a:t>
            </a:r>
            <a:endParaRPr lang="en-US" sz="15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r>
              <a: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En </a:t>
            </a:r>
            <a:r>
              <a:rPr lang="en-US" sz="15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crecimiento</a:t>
            </a:r>
            <a:endParaRPr lang="en-US" sz="15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27777" y="-93215"/>
            <a:ext cx="4772501" cy="220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Sources: </a:t>
            </a:r>
            <a:r>
              <a:rPr 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Comscore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Alexa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Blogpulse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Wiki 01/11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er 9"/>
          <p:cNvGrpSpPr/>
          <p:nvPr/>
        </p:nvGrpSpPr>
        <p:grpSpPr>
          <a:xfrm>
            <a:off x="1585503" y="1605656"/>
            <a:ext cx="7425508" cy="4366850"/>
            <a:chOff x="1585503" y="1605656"/>
            <a:chExt cx="7425508" cy="4366850"/>
          </a:xfrm>
        </p:grpSpPr>
        <p:sp>
          <p:nvSpPr>
            <p:cNvPr id="26" name="Rectangle 25"/>
            <p:cNvSpPr/>
            <p:nvPr/>
          </p:nvSpPr>
          <p:spPr>
            <a:xfrm>
              <a:off x="1830367" y="2817143"/>
              <a:ext cx="1550158" cy="600777"/>
            </a:xfrm>
            <a:prstGeom prst="rect">
              <a:avLst/>
            </a:prstGeom>
            <a:solidFill>
              <a:schemeClr val="bg1">
                <a:alpha val="1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261588" y="2817143"/>
              <a:ext cx="1550158" cy="600777"/>
            </a:xfrm>
            <a:prstGeom prst="rect">
              <a:avLst/>
            </a:prstGeom>
            <a:solidFill>
              <a:schemeClr val="bg1">
                <a:alpha val="1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3389847" y="2736359"/>
              <a:ext cx="1982785" cy="1079185"/>
            </a:xfrm>
            <a:prstGeom prst="rect">
              <a:avLst/>
            </a:prstGeom>
            <a:noFill/>
            <a:ln>
              <a:noFill/>
            </a:ln>
            <a:effectLst>
              <a:outerShdw blurRad="254000" dist="50800" dir="2700000" algn="tl" rotWithShape="0">
                <a:srgbClr val="000000">
                  <a:alpha val="9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t" anchorCtr="0"/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2005</a:t>
              </a:r>
              <a:endParaRPr lang="en-US" sz="20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2000" dirty="0" smtClean="0">
                  <a:solidFill>
                    <a:srgbClr val="558ED5"/>
                  </a:solidFill>
                  <a:latin typeface="Gill Sans" charset="0"/>
                  <a:ea typeface="AppleMyungjo" charset="0"/>
                  <a:cs typeface="AppleMyungjo" charset="0"/>
                </a:rPr>
                <a:t>TELL</a:t>
              </a:r>
            </a:p>
            <a:p>
              <a:pPr algn="ctr"/>
              <a:endParaRPr lang="en-US" sz="20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5177203" y="2743394"/>
              <a:ext cx="1982785" cy="1079185"/>
            </a:xfrm>
            <a:prstGeom prst="rect">
              <a:avLst/>
            </a:prstGeom>
            <a:noFill/>
            <a:ln>
              <a:noFill/>
            </a:ln>
            <a:effectLst>
              <a:outerShdw blurRad="254000" dist="50800" dir="2700000" algn="tl" rotWithShape="0">
                <a:srgbClr val="000000">
                  <a:alpha val="9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t" anchorCtr="0"/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2006</a:t>
              </a:r>
              <a:endParaRPr lang="en-US" sz="20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2000" dirty="0" smtClean="0">
                  <a:solidFill>
                    <a:srgbClr val="558ED5"/>
                  </a:solidFill>
                  <a:latin typeface="Gill Sans" charset="0"/>
                  <a:ea typeface="AppleMyungjo" charset="0"/>
                  <a:cs typeface="AppleMyungjo" charset="0"/>
                </a:rPr>
                <a:t>PUBLISH</a:t>
              </a:r>
              <a:endParaRPr lang="en-US" sz="2000" dirty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594826" y="2743394"/>
              <a:ext cx="1982785" cy="1079185"/>
            </a:xfrm>
            <a:prstGeom prst="rect">
              <a:avLst/>
            </a:prstGeom>
            <a:noFill/>
            <a:ln>
              <a:noFill/>
            </a:ln>
            <a:effectLst>
              <a:outerShdw blurRad="254000" dist="50800" dir="2700000" algn="tl" rotWithShape="0">
                <a:srgbClr val="000000">
                  <a:alpha val="9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t" anchorCtr="0"/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2005</a:t>
              </a:r>
              <a:endParaRPr lang="en-US" sz="20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2000" dirty="0" smtClean="0">
                  <a:solidFill>
                    <a:srgbClr val="558ED5"/>
                  </a:solidFill>
                  <a:latin typeface="Gill Sans" charset="0"/>
                  <a:ea typeface="AppleMyungjo" charset="0"/>
                  <a:cs typeface="AppleMyungjo" charset="0"/>
                </a:rPr>
                <a:t>WATCH</a:t>
              </a:r>
            </a:p>
            <a:p>
              <a:pPr algn="ctr"/>
              <a:endParaRPr lang="en-US" sz="20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0977" y="1624742"/>
              <a:ext cx="757267" cy="770048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6819" y="1605656"/>
              <a:ext cx="1469193" cy="849827"/>
            </a:xfrm>
            <a:prstGeom prst="rect">
              <a:avLst/>
            </a:prstGeom>
          </p:spPr>
        </p:pic>
        <p:grpSp>
          <p:nvGrpSpPr>
            <p:cNvPr id="2" name="Grouper 1"/>
            <p:cNvGrpSpPr/>
            <p:nvPr/>
          </p:nvGrpSpPr>
          <p:grpSpPr>
            <a:xfrm>
              <a:off x="5461532" y="1625600"/>
              <a:ext cx="1242755" cy="766743"/>
              <a:chOff x="5806440" y="3072099"/>
              <a:chExt cx="1242755" cy="766743"/>
            </a:xfrm>
          </p:grpSpPr>
          <p:pic>
            <p:nvPicPr>
              <p:cNvPr id="14" name="Image 13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67230" y="3072099"/>
                <a:ext cx="860608" cy="641637"/>
              </a:xfrm>
              <a:prstGeom prst="rect">
                <a:avLst/>
              </a:prstGeom>
            </p:spPr>
          </p:pic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06440" y="3528153"/>
                <a:ext cx="1242755" cy="310689"/>
              </a:xfrm>
              <a:prstGeom prst="rect">
                <a:avLst/>
              </a:prstGeom>
            </p:spPr>
          </p:pic>
        </p:grpSp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8862" y="1625600"/>
              <a:ext cx="656733" cy="641636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8088" y="2122567"/>
              <a:ext cx="1725525" cy="244400"/>
            </a:xfrm>
            <a:prstGeom prst="rect">
              <a:avLst/>
            </a:prstGeom>
            <a:effectLst>
              <a:innerShdw blurRad="69850" dist="50800" dir="13500000">
                <a:schemeClr val="bg1">
                  <a:alpha val="70000"/>
                </a:schemeClr>
              </a:innerShdw>
            </a:effectLst>
          </p:spPr>
        </p:pic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7028226" y="2753643"/>
              <a:ext cx="1982785" cy="1079185"/>
            </a:xfrm>
            <a:prstGeom prst="rect">
              <a:avLst/>
            </a:prstGeom>
            <a:noFill/>
            <a:ln>
              <a:noFill/>
            </a:ln>
            <a:effectLst>
              <a:outerShdw blurRad="254000" dist="50800" dir="2700000" algn="tl" rotWithShape="0">
                <a:srgbClr val="000000">
                  <a:alpha val="9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t" anchorCtr="0"/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2008</a:t>
              </a:r>
              <a:endParaRPr lang="en-US" sz="20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2000" dirty="0" smtClean="0">
                  <a:solidFill>
                    <a:srgbClr val="558ED5"/>
                  </a:solidFill>
                  <a:latin typeface="Gill Sans" charset="0"/>
                  <a:ea typeface="AppleMyungjo" charset="0"/>
                  <a:cs typeface="AppleMyungjo" charset="0"/>
                </a:rPr>
                <a:t>ASK</a:t>
              </a:r>
              <a:endParaRPr lang="en-US" sz="2000" dirty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3380524" y="3969456"/>
              <a:ext cx="1982785" cy="1079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t" anchorCtr="0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Ranking #2</a:t>
              </a:r>
              <a:endParaRPr lang="en-US" sz="16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+600 M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usuarios</a:t>
              </a:r>
              <a:endPara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+250 M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sólo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</a:t>
              </a: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en 2010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30 mil </a:t>
              </a:r>
              <a:r>
                <a:rPr lang="en-US" sz="14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millones</a:t>
              </a:r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de 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media </a:t>
              </a:r>
              <a:r>
                <a:rPr lang="en-US" sz="14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compartidos</a:t>
              </a:r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/</a:t>
              </a:r>
              <a:r>
                <a:rPr lang="en-US" sz="14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mes</a:t>
              </a:r>
              <a:endParaRPr lang="en-US" sz="1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4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5167880" y="3963791"/>
              <a:ext cx="1982785" cy="1079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t" anchorCtr="0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Ranking #10</a:t>
              </a:r>
              <a:endParaRPr lang="en-US" sz="16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190 M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usuarios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</a:t>
              </a: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+ 100 M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sólo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en</a:t>
              </a: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2010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(</a:t>
              </a:r>
              <a:r>
                <a:rPr lang="en-US" sz="14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que</a:t>
              </a:r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se </a:t>
              </a:r>
              <a:r>
                <a:rPr lang="en-US" sz="14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añaden</a:t>
              </a:r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a los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152m de blogs </a:t>
              </a:r>
              <a:r>
                <a:rPr lang="en-US" sz="14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clásicos</a:t>
              </a:r>
              <a:r>
                <a:rPr lang="en-US" sz="14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)</a:t>
              </a:r>
            </a:p>
            <a:p>
              <a:pPr algn="ctr"/>
              <a:endParaRPr lang="en-US" sz="16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1585503" y="3963791"/>
              <a:ext cx="1982785" cy="1079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t" anchorCtr="0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Ranking #3</a:t>
              </a:r>
              <a:endParaRPr lang="en-US" sz="16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34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ediciones</a:t>
              </a:r>
              <a:endPara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2 mil m. de videos al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día</a:t>
              </a:r>
              <a:endPara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Mil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millones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</a:t>
              </a:r>
            </a:p>
            <a:p>
              <a:pPr algn="ctr"/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suscriptores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</a:t>
              </a: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a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canales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vídeo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</a:t>
              </a:r>
              <a:endParaRPr lang="en-US" sz="15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6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6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7018903" y="3961340"/>
              <a:ext cx="1982785" cy="1079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t" anchorCtr="0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Ranking #135</a:t>
              </a:r>
              <a:endParaRPr lang="en-US" sz="16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endParaRPr lang="en-US" sz="1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99 M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usuarios</a:t>
              </a:r>
              <a:endPara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300 M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páginas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vistas</a:t>
              </a: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Al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mes</a:t>
              </a:r>
              <a:endParaRPr lang="en-US" sz="15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  <a:p>
              <a:pPr algn="ctr"/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(Yahoo Q&amp;A </a:t>
              </a:r>
            </a:p>
            <a:p>
              <a:pPr algn="ctr"/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unos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 250m </a:t>
              </a:r>
              <a:r>
                <a:rPr lang="en-US" sz="1500" dirty="0" err="1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usuarios</a:t>
              </a:r>
              <a:r>
                <a:rPr lang="en-US" sz="1500" dirty="0" smtClean="0">
                  <a:solidFill>
                    <a:schemeClr val="bg1"/>
                  </a:solidFill>
                  <a:latin typeface="Gill Sans" charset="0"/>
                  <a:ea typeface="AppleMyungjo" charset="0"/>
                  <a:cs typeface="AppleMyungjo" charset="0"/>
                </a:rPr>
                <a:t>)</a:t>
              </a:r>
              <a:endParaRPr lang="en-US" sz="1500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cxnSp>
          <p:nvCxnSpPr>
            <p:cNvPr id="27" name="Connecteur droit 26"/>
            <p:cNvCxnSpPr/>
            <p:nvPr/>
          </p:nvCxnSpPr>
          <p:spPr>
            <a:xfrm>
              <a:off x="1679491" y="1638286"/>
              <a:ext cx="0" cy="4320000"/>
            </a:xfrm>
            <a:prstGeom prst="line">
              <a:avLst/>
            </a:prstGeom>
            <a:ln w="3175" cmpd="sng">
              <a:solidFill>
                <a:schemeClr val="tx2">
                  <a:lumMod val="60000"/>
                  <a:lumOff val="40000"/>
                </a:schemeClr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>
              <a:off x="3508295" y="1624742"/>
              <a:ext cx="0" cy="4320000"/>
            </a:xfrm>
            <a:prstGeom prst="line">
              <a:avLst/>
            </a:prstGeom>
            <a:ln w="3175" cmpd="sng">
              <a:solidFill>
                <a:schemeClr val="tx2">
                  <a:lumMod val="60000"/>
                  <a:lumOff val="40000"/>
                </a:schemeClr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>
              <a:off x="5260926" y="1652506"/>
              <a:ext cx="0" cy="4320000"/>
            </a:xfrm>
            <a:prstGeom prst="line">
              <a:avLst/>
            </a:prstGeom>
            <a:ln w="3175" cmpd="sng">
              <a:solidFill>
                <a:schemeClr val="tx2">
                  <a:lumMod val="60000"/>
                  <a:lumOff val="40000"/>
                </a:schemeClr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>
              <a:off x="7089730" y="1638962"/>
              <a:ext cx="0" cy="4320000"/>
            </a:xfrm>
            <a:prstGeom prst="line">
              <a:avLst/>
            </a:prstGeom>
            <a:ln w="3175" cmpd="sng">
              <a:solidFill>
                <a:schemeClr val="tx2">
                  <a:lumMod val="60000"/>
                  <a:lumOff val="40000"/>
                </a:schemeClr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Connecteur droit 14"/>
          <p:cNvCxnSpPr/>
          <p:nvPr/>
        </p:nvCxnSpPr>
        <p:spPr>
          <a:xfrm flipV="1">
            <a:off x="611560" y="2844428"/>
            <a:ext cx="576064" cy="2245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02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38388" y="2708306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u="sng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¿</a:t>
            </a:r>
            <a:r>
              <a:rPr lang="en-US" sz="4000" u="sng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Cuál</a:t>
            </a:r>
            <a:r>
              <a:rPr lang="en-US" sz="4000" u="sng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u="sng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será</a:t>
            </a:r>
            <a:r>
              <a:rPr lang="en-US" sz="4000" u="sng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el </a:t>
            </a:r>
            <a:r>
              <a:rPr lang="en-US" sz="4000" u="sng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próximo</a:t>
            </a:r>
            <a:r>
              <a:rPr lang="en-US" sz="4000" u="sng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</a:p>
          <a:p>
            <a:pPr algn="ctr"/>
            <a:r>
              <a:rPr lang="en-US" sz="4000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salto</a:t>
            </a:r>
            <a:r>
              <a:rPr lang="en-US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u="sng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tecnológico</a:t>
            </a:r>
            <a:r>
              <a:rPr lang="en-US" sz="4000" u="sng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?</a:t>
            </a:r>
            <a:endParaRPr lang="en-US" sz="4000" dirty="0" smtClean="0">
              <a:solidFill>
                <a:srgbClr val="FFFFFF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42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38388" y="2391201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Experiencia</a:t>
            </a:r>
            <a:r>
              <a:rPr lang="en-US" sz="4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vídeo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digital</a:t>
            </a:r>
          </a:p>
        </p:txBody>
      </p:sp>
    </p:spTree>
    <p:extLst>
      <p:ext uri="{BB962C8B-B14F-4D97-AF65-F5344CB8AC3E}">
        <p14:creationId xmlns:p14="http://schemas.microsoft.com/office/powerpoint/2010/main" val="84906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78227" y="1713525"/>
            <a:ext cx="580403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/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2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TENDENCIA</a:t>
            </a:r>
            <a:endParaRPr lang="en-US" sz="22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CISCO en el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último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TED:  “</a:t>
            </a: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en 4 </a:t>
            </a:r>
            <a:r>
              <a:rPr lang="en-US" sz="2100" i="1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años</a:t>
            </a: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90% de los </a:t>
            </a:r>
            <a:r>
              <a:rPr lang="en-US" sz="2100" i="1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datos</a:t>
            </a: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i="1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intercambiados</a:t>
            </a: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en Internet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100" i="1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Serán</a:t>
            </a: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en </a:t>
            </a:r>
            <a:r>
              <a:rPr lang="en-US" sz="2100" i="1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formato</a:t>
            </a: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i="1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basado</a:t>
            </a: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en </a:t>
            </a:r>
            <a:r>
              <a:rPr lang="en-US" sz="2100" i="1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vídeo</a:t>
            </a:r>
            <a:r>
              <a:rPr lang="en-US" sz="2100" i="1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”.</a:t>
            </a:r>
          </a:p>
          <a:p>
            <a:pPr marL="457200" indent="-457200">
              <a:buFont typeface="Arial"/>
              <a:buChar char="•"/>
            </a:pPr>
            <a:endParaRPr lang="en-US" sz="22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2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ESTRATEGIAS DE LA INDUSTRIA</a:t>
            </a:r>
            <a:endParaRPr lang="en-US" sz="22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100" u="sng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Proyecto</a:t>
            </a:r>
            <a:r>
              <a:rPr lang="en-US" sz="2100" u="sng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Hollywood 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(Ultraviolet con 60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estudios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), </a:t>
            </a:r>
            <a:r>
              <a:rPr lang="en-US" sz="2100" u="sng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Series </a:t>
            </a:r>
            <a:r>
              <a:rPr lang="en-US" sz="2100" u="sng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surgidas</a:t>
            </a:r>
            <a:r>
              <a:rPr lang="en-US" sz="2100" u="sng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u="sng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para</a:t>
            </a:r>
            <a:r>
              <a:rPr lang="en-US" sz="2100" u="sng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la web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(&gt;90 con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más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100m de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espectadores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)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100" u="sng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Hulu</a:t>
            </a:r>
            <a:r>
              <a:rPr lang="en-US" sz="2100" u="sng" dirty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u="sng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platform 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(NBC, Fox y ABC)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Netflix, Amazon, iTunes…</a:t>
            </a:r>
          </a:p>
        </p:txBody>
      </p:sp>
      <p:grpSp>
        <p:nvGrpSpPr>
          <p:cNvPr id="13" name="Grouper 12"/>
          <p:cNvGrpSpPr/>
          <p:nvPr/>
        </p:nvGrpSpPr>
        <p:grpSpPr>
          <a:xfrm>
            <a:off x="6348424" y="1499679"/>
            <a:ext cx="2492375" cy="4017314"/>
            <a:chOff x="6223000" y="2572275"/>
            <a:chExt cx="2492375" cy="4017314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3000" y="2572275"/>
              <a:ext cx="2492375" cy="4017314"/>
            </a:xfrm>
            <a:prstGeom prst="rect">
              <a:avLst/>
            </a:prstGeom>
          </p:spPr>
        </p:pic>
        <p:sp>
          <p:nvSpPr>
            <p:cNvPr id="15" name="Rectangle à coins arrondis 14"/>
            <p:cNvSpPr/>
            <p:nvPr/>
          </p:nvSpPr>
          <p:spPr>
            <a:xfrm>
              <a:off x="6440016" y="3816350"/>
              <a:ext cx="1660376" cy="1340842"/>
            </a:xfrm>
            <a:prstGeom prst="roundRect">
              <a:avLst>
                <a:gd name="adj" fmla="val 20834"/>
              </a:avLst>
            </a:prstGeom>
            <a:gradFill flip="none" rotWithShape="1">
              <a:gsLst>
                <a:gs pos="400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13500000" scaled="0"/>
              <a:tileRect/>
            </a:gradFill>
            <a:scene3d>
              <a:camera prst="perspectiveFront" fov="6000000">
                <a:rot lat="0" lon="1200001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501940" y="2872342"/>
            <a:ext cx="1807691" cy="859631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95000"/>
              </a:srgbClr>
            </a:outerShdw>
          </a:effectLst>
          <a:scene3d>
            <a:camera prst="perspectiveFront" fov="7200000">
              <a:rot lat="0" lon="12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/>
          <a:p>
            <a:pPr algn="ctr">
              <a:lnSpc>
                <a:spcPts val="2300"/>
              </a:lnSpc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rgbClr val="558ED5"/>
                </a:solidFill>
                <a:latin typeface="Century Gothic"/>
                <a:ea typeface="AppleMyungjo" charset="0"/>
                <a:cs typeface="Century Gothic"/>
              </a:rPr>
              <a:t>CROSS-MEDIA</a:t>
            </a:r>
          </a:p>
          <a:p>
            <a:pPr algn="ctr">
              <a:lnSpc>
                <a:spcPts val="2300"/>
              </a:lnSpc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rgbClr val="558ED5"/>
                </a:solidFill>
                <a:latin typeface="Century Gothic"/>
                <a:ea typeface="AppleMyungjo" charset="0"/>
                <a:cs typeface="Century Gothic"/>
              </a:rPr>
              <a:t>CASA / MÓVIL</a:t>
            </a:r>
          </a:p>
          <a:p>
            <a:pPr algn="ctr">
              <a:lnSpc>
                <a:spcPts val="2300"/>
              </a:lnSpc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rgbClr val="558ED5"/>
                </a:solidFill>
                <a:latin typeface="Century Gothic"/>
                <a:ea typeface="AppleMyungjo" charset="0"/>
                <a:cs typeface="Century Gothic"/>
              </a:rPr>
              <a:t>PROD DIGITAL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63241" y="-93215"/>
            <a:ext cx="4772501" cy="220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Sources: GFK, TED, Press 01/11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2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78227" y="1717758"/>
            <a:ext cx="5939502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/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2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DEMOCRATIZACIÓN</a:t>
            </a:r>
            <a:endParaRPr lang="en-US" sz="22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Cada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vez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menos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costes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técnicos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(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equipo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banda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tecnologías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)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En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Occidente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8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navegadores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cada10 hoy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ven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vídeos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en Internet. </a:t>
            </a:r>
            <a:endParaRPr lang="en-US" sz="2100" dirty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100m  de video se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ven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cada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día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en mobile devices.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Las series de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ficción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atraen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ya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al 3/4 del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mercado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</a:p>
        </p:txBody>
      </p:sp>
      <p:grpSp>
        <p:nvGrpSpPr>
          <p:cNvPr id="7" name="Grouper 6"/>
          <p:cNvGrpSpPr/>
          <p:nvPr/>
        </p:nvGrpSpPr>
        <p:grpSpPr>
          <a:xfrm>
            <a:off x="6348424" y="1499679"/>
            <a:ext cx="2492375" cy="4017314"/>
            <a:chOff x="6223000" y="2572275"/>
            <a:chExt cx="2492375" cy="4017314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3000" y="2572275"/>
              <a:ext cx="2492375" cy="4017314"/>
            </a:xfrm>
            <a:prstGeom prst="rect">
              <a:avLst/>
            </a:prstGeom>
          </p:spPr>
        </p:pic>
        <p:sp>
          <p:nvSpPr>
            <p:cNvPr id="13" name="Rectangle à coins arrondis 12"/>
            <p:cNvSpPr/>
            <p:nvPr/>
          </p:nvSpPr>
          <p:spPr>
            <a:xfrm>
              <a:off x="6440016" y="3816350"/>
              <a:ext cx="1660376" cy="1340842"/>
            </a:xfrm>
            <a:prstGeom prst="roundRect">
              <a:avLst>
                <a:gd name="adj" fmla="val 20834"/>
              </a:avLst>
            </a:prstGeom>
            <a:gradFill flip="none" rotWithShape="1">
              <a:gsLst>
                <a:gs pos="400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13500000" scaled="0"/>
              <a:tileRect/>
            </a:gradFill>
            <a:scene3d>
              <a:camera prst="perspectiveFront" fov="6000000">
                <a:rot lat="0" lon="1200001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501940" y="2872342"/>
            <a:ext cx="1807691" cy="859631"/>
          </a:xfrm>
          <a:prstGeom prst="rect">
            <a:avLst/>
          </a:prstGeom>
          <a:noFill/>
          <a:ln>
            <a:noFill/>
          </a:ln>
          <a:effectLst>
            <a:outerShdw blurRad="127000" dist="63500" dir="2700000" algn="tl" rotWithShape="0">
              <a:srgbClr val="000000">
                <a:alpha val="95000"/>
              </a:srgbClr>
            </a:outerShdw>
          </a:effectLst>
          <a:scene3d>
            <a:camera prst="perspectiveFront" fov="7200000">
              <a:rot lat="0" lon="12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/>
          <a:p>
            <a:pPr algn="ctr">
              <a:lnSpc>
                <a:spcPts val="2300"/>
              </a:lnSpc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rgbClr val="558ED5"/>
                </a:solidFill>
                <a:latin typeface="Century Gothic"/>
                <a:ea typeface="AppleMyungjo" charset="0"/>
                <a:cs typeface="Century Gothic"/>
              </a:rPr>
              <a:t>CROSS-MEDIA</a:t>
            </a:r>
          </a:p>
          <a:p>
            <a:pPr algn="ctr">
              <a:lnSpc>
                <a:spcPts val="2300"/>
              </a:lnSpc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rgbClr val="558ED5"/>
                </a:solidFill>
                <a:latin typeface="Century Gothic"/>
                <a:ea typeface="AppleMyungjo" charset="0"/>
                <a:cs typeface="Century Gothic"/>
              </a:rPr>
              <a:t>HOME / MOBILE</a:t>
            </a:r>
          </a:p>
          <a:p>
            <a:pPr algn="ctr">
              <a:lnSpc>
                <a:spcPts val="2300"/>
              </a:lnSpc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b="1" dirty="0" smtClean="0">
                <a:solidFill>
                  <a:srgbClr val="558ED5"/>
                </a:solidFill>
                <a:latin typeface="Century Gothic"/>
                <a:ea typeface="AppleMyungjo" charset="0"/>
                <a:cs typeface="Century Gothic"/>
              </a:rPr>
              <a:t>DIGITAL PROD</a:t>
            </a:r>
          </a:p>
          <a:p>
            <a:pPr algn="ctr">
              <a:lnSpc>
                <a:spcPts val="2300"/>
              </a:lnSpc>
              <a:buClr>
                <a:schemeClr val="tx2">
                  <a:lumMod val="60000"/>
                  <a:lumOff val="40000"/>
                </a:schemeClr>
              </a:buClr>
            </a:pPr>
            <a:endParaRPr lang="en-US" sz="1400" b="1" dirty="0" smtClean="0">
              <a:solidFill>
                <a:srgbClr val="558ED5"/>
              </a:solidFill>
              <a:latin typeface="Century Gothic"/>
              <a:ea typeface="AppleMyungjo" charset="0"/>
              <a:cs typeface="Century Gothic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63241" y="-93215"/>
            <a:ext cx="4772501" cy="220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Sources: GFK, TED, Press 01/11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3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38388" y="2390806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¿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Qué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nos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dice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esto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9841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38388" y="2695606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La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manera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en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que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publicamos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webs </a:t>
            </a:r>
          </a:p>
          <a:p>
            <a:pPr algn="ctr"/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e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información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hoy</a:t>
            </a:r>
          </a:p>
        </p:txBody>
      </p:sp>
    </p:spTree>
    <p:extLst>
      <p:ext uri="{BB962C8B-B14F-4D97-AF65-F5344CB8AC3E}">
        <p14:creationId xmlns:p14="http://schemas.microsoft.com/office/powerpoint/2010/main" val="11751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51088" y="4930806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Cambiará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radicalmente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mañana</a:t>
            </a:r>
            <a:endParaRPr lang="en-US" sz="4000" dirty="0" smtClean="0">
              <a:solidFill>
                <a:srgbClr val="FFFFFF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88" y="1408224"/>
            <a:ext cx="3725862" cy="2641569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stA="50000" endPos="25000" dist="50800" dir="5400000" sy="-100000" algn="bl" rotWithShape="0"/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738" y="1420924"/>
            <a:ext cx="3725862" cy="2621903"/>
          </a:xfrm>
          <a:prstGeom prst="rect">
            <a:avLst/>
          </a:prstGeom>
          <a:ln>
            <a:solidFill>
              <a:srgbClr val="000000"/>
            </a:solidFill>
          </a:ln>
          <a:effectLst>
            <a:reflection stA="50000" endPos="25000" dist="50800" dir="5400000" sy="-100000" algn="bl" rotWithShape="0"/>
          </a:effec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64877" y="1006585"/>
            <a:ext cx="3721323" cy="129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>
              <a:lnSpc>
                <a:spcPts val="2580"/>
              </a:lnSpc>
              <a:buClr>
                <a:srgbClr val="2A71BC"/>
              </a:buClr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Today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075238" y="1044685"/>
            <a:ext cx="3721323" cy="129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>
              <a:lnSpc>
                <a:spcPts val="2580"/>
              </a:lnSpc>
              <a:buClr>
                <a:srgbClr val="2A71BC"/>
              </a:buClr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Tomorrow</a:t>
            </a:r>
          </a:p>
        </p:txBody>
      </p:sp>
    </p:spTree>
    <p:extLst>
      <p:ext uri="{BB962C8B-B14F-4D97-AF65-F5344CB8AC3E}">
        <p14:creationId xmlns:p14="http://schemas.microsoft.com/office/powerpoint/2010/main" val="143268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21455" y="2394468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¿La </a:t>
            </a:r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presencia</a:t>
            </a:r>
            <a:r>
              <a:rPr lang="en-US" sz="4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católica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hoy?</a:t>
            </a:r>
            <a:endParaRPr lang="en-US" sz="4000" dirty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328863" y="889531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itchFamily="66" charset="0"/>
                <a:ea typeface="AppleMyungjo" charset="0"/>
                <a:cs typeface="American Typewriter Light"/>
              </a:rPr>
              <a:t> </a:t>
            </a:r>
            <a:endParaRPr lang="en-US" sz="9600" dirty="0">
              <a:solidFill>
                <a:schemeClr val="tx1">
                  <a:lumMod val="50000"/>
                  <a:lumOff val="50000"/>
                </a:schemeClr>
              </a:solidFill>
              <a:latin typeface="Bradley Hand ITC" pitchFamily="66" charset="0"/>
              <a:ea typeface="AppleMyungjo" charset="0"/>
              <a:cs typeface="American Typewri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321801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325688" y="3128378"/>
            <a:ext cx="4476750" cy="1655762"/>
          </a:xfrm>
          <a:prstGeom prst="rect">
            <a:avLst/>
          </a:prstGeom>
          <a:noFill/>
          <a:ln>
            <a:noFill/>
          </a:ln>
          <a:effectLst>
            <a:outerShdw blurRad="254000" dist="50800" dir="2700000" algn="tl" rotWithShape="0">
              <a:srgbClr val="000000">
                <a:alpha val="9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5200" dirty="0" err="1" smtClean="0">
                <a:solidFill>
                  <a:srgbClr val="558ED5"/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Católicos</a:t>
            </a:r>
            <a:endParaRPr lang="en-US" sz="5200" dirty="0" smtClean="0">
              <a:solidFill>
                <a:srgbClr val="558ED5"/>
              </a:solidFill>
              <a:effectLst>
                <a:outerShdw blurRad="190500" dist="50800" dir="2700000" algn="tl" rotWithShape="0">
                  <a:srgbClr val="000000">
                    <a:alpha val="95000"/>
                  </a:srgbClr>
                </a:outerShdw>
              </a:effectLst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r>
              <a:rPr lang="en-US" sz="5200" dirty="0" err="1" smtClean="0">
                <a:solidFill>
                  <a:srgbClr val="558ED5"/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Nuevos</a:t>
            </a:r>
            <a:r>
              <a:rPr lang="en-US" sz="5200" dirty="0" smtClean="0">
                <a:solidFill>
                  <a:srgbClr val="558ED5"/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 y </a:t>
            </a:r>
            <a:r>
              <a:rPr lang="en-US" sz="5200" dirty="0" err="1" smtClean="0">
                <a:solidFill>
                  <a:srgbClr val="558ED5"/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antiguos</a:t>
            </a:r>
            <a:r>
              <a:rPr lang="en-US" sz="5200" dirty="0" smtClean="0">
                <a:solidFill>
                  <a:srgbClr val="558ED5"/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5200" dirty="0" err="1" smtClean="0">
                <a:solidFill>
                  <a:srgbClr val="558ED5"/>
                </a:solidFill>
                <a:effectLst>
                  <a:outerShdw blurRad="1905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rPr>
              <a:t>medios</a:t>
            </a:r>
            <a:endParaRPr lang="en-US" sz="5200" dirty="0" smtClean="0">
              <a:solidFill>
                <a:srgbClr val="558ED5"/>
              </a:solidFill>
              <a:effectLst>
                <a:outerShdw blurRad="190500" dist="50800" dir="2700000" algn="tl" rotWithShape="0">
                  <a:srgbClr val="000000">
                    <a:alpha val="95000"/>
                  </a:srgbClr>
                </a:outerShdw>
              </a:effectLst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endParaRPr lang="en-US" sz="5200" dirty="0">
              <a:solidFill>
                <a:srgbClr val="558ED5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/>
            <a:endParaRPr lang="en-US" sz="5200" dirty="0" smtClean="0">
              <a:solidFill>
                <a:srgbClr val="558ED5"/>
              </a:solidFill>
              <a:effectLst>
                <a:outerShdw blurRad="190500" dist="50800" dir="2700000" algn="tl" rotWithShape="0">
                  <a:srgbClr val="000000">
                    <a:alpha val="95000"/>
                  </a:srgbClr>
                </a:outerShdw>
              </a:effectLst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84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12" y="4697788"/>
            <a:ext cx="9155112" cy="2187425"/>
          </a:xfrm>
          <a:prstGeom prst="rect">
            <a:avLst/>
          </a:prstGeom>
        </p:spPr>
      </p:pic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38388" y="2386006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Todavía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alejada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de la </a:t>
            </a:r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audiencia</a:t>
            </a:r>
            <a:r>
              <a:rPr lang="en-US" sz="4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real</a:t>
            </a:r>
            <a:endParaRPr lang="en-US" sz="4000" dirty="0">
              <a:solidFill>
                <a:srgbClr val="FFFFFF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78638" y="5422900"/>
            <a:ext cx="112236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ill Sans"/>
                <a:cs typeface="Gill Sans"/>
              </a:rPr>
              <a:t>¡</a:t>
            </a:r>
            <a:r>
              <a:rPr lang="en-US" sz="1400" dirty="0" err="1" smtClean="0">
                <a:latin typeface="Gill Sans"/>
                <a:cs typeface="Gill Sans"/>
              </a:rPr>
              <a:t>Aquí</a:t>
            </a:r>
            <a:r>
              <a:rPr lang="en-US" sz="1400" dirty="0" smtClean="0">
                <a:latin typeface="Gill Sans"/>
                <a:cs typeface="Gill Sans"/>
              </a:rPr>
              <a:t> </a:t>
            </a:r>
            <a:r>
              <a:rPr lang="en-US" sz="1400" dirty="0" err="1" smtClean="0">
                <a:latin typeface="Gill Sans"/>
                <a:cs typeface="Gill Sans"/>
              </a:rPr>
              <a:t>estoy</a:t>
            </a:r>
            <a:r>
              <a:rPr lang="en-US" sz="1400" dirty="0" smtClean="0">
                <a:latin typeface="Gill Sans"/>
                <a:cs typeface="Gill Sans"/>
              </a:rPr>
              <a:t>!</a:t>
            </a:r>
            <a:endParaRPr lang="en-US" sz="14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8153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 5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12" y="4697788"/>
            <a:ext cx="9155112" cy="2187425"/>
          </a:xfrm>
          <a:prstGeom prst="rect">
            <a:avLst/>
          </a:prstGeom>
        </p:spPr>
      </p:pic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38388" y="2386006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y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muy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fragmentada</a:t>
            </a:r>
            <a:endParaRPr lang="en-US" sz="4000" dirty="0">
              <a:solidFill>
                <a:schemeClr val="tx2">
                  <a:lumMod val="60000"/>
                  <a:lumOff val="40000"/>
                </a:schemeClr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950" y="5445987"/>
            <a:ext cx="777843" cy="29570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271" y="5894096"/>
            <a:ext cx="777843" cy="29570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66" y="6046496"/>
            <a:ext cx="777843" cy="29570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9565" y="6333965"/>
            <a:ext cx="777843" cy="29570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623" y="5894096"/>
            <a:ext cx="777843" cy="29570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944" y="6481819"/>
            <a:ext cx="777843" cy="29570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644" y="5750787"/>
            <a:ext cx="777843" cy="29570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192" y="6404250"/>
            <a:ext cx="777843" cy="29570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13" y="6009584"/>
            <a:ext cx="777843" cy="29570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756" y="6309838"/>
            <a:ext cx="777843" cy="29570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6170" y="6089371"/>
            <a:ext cx="777843" cy="29570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9130" y="6018080"/>
            <a:ext cx="777843" cy="29570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0451" y="6416829"/>
            <a:ext cx="777843" cy="295709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7065" y="5983337"/>
            <a:ext cx="777843" cy="295709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9222" y="5830937"/>
            <a:ext cx="777843" cy="295709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0543" y="6418660"/>
            <a:ext cx="777843" cy="295709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3243" y="5687628"/>
            <a:ext cx="777843" cy="295709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01" y="5978791"/>
            <a:ext cx="777843" cy="295709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" y="5826391"/>
            <a:ext cx="777843" cy="295709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79" y="6414114"/>
            <a:ext cx="777843" cy="295709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879" y="5683082"/>
            <a:ext cx="777843" cy="295709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271" y="6189805"/>
            <a:ext cx="777843" cy="295709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428" y="6037405"/>
            <a:ext cx="777843" cy="295709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49" y="6625128"/>
            <a:ext cx="777843" cy="295709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6449" y="5894096"/>
            <a:ext cx="777843" cy="295709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24" y="5327907"/>
            <a:ext cx="777843" cy="295709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7084" y="5043129"/>
            <a:ext cx="777843" cy="295709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405" y="5630852"/>
            <a:ext cx="777843" cy="295709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02" y="5032198"/>
            <a:ext cx="777843" cy="295709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071" y="5889550"/>
            <a:ext cx="777843" cy="295709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2392" y="6477273"/>
            <a:ext cx="777843" cy="295709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6170" y="5651051"/>
            <a:ext cx="777843" cy="295709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016" y="6135550"/>
            <a:ext cx="777843" cy="295709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194" y="5839841"/>
            <a:ext cx="777843" cy="295709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188" y="4707619"/>
            <a:ext cx="777843" cy="295709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408" y="5351003"/>
            <a:ext cx="777843" cy="295709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368" y="5279712"/>
            <a:ext cx="777843" cy="295709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687" y="5155728"/>
            <a:ext cx="777843" cy="295709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2309" y="5151182"/>
            <a:ext cx="777843" cy="295709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408" y="4912683"/>
            <a:ext cx="777843" cy="295709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702" y="4760990"/>
            <a:ext cx="777843" cy="295709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765" y="4818199"/>
            <a:ext cx="777843" cy="295709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7882" y="5333083"/>
            <a:ext cx="777843" cy="295709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201" y="5209099"/>
            <a:ext cx="777843" cy="295709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823" y="5204553"/>
            <a:ext cx="777843" cy="295709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922" y="4966054"/>
            <a:ext cx="777843" cy="295709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6878638" y="5422900"/>
            <a:ext cx="112236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ill Sans"/>
                <a:cs typeface="Gill Sans"/>
              </a:rPr>
              <a:t>¡</a:t>
            </a:r>
            <a:r>
              <a:rPr lang="en-US" sz="1400" dirty="0" err="1" smtClean="0">
                <a:latin typeface="Gill Sans"/>
                <a:cs typeface="Gill Sans"/>
              </a:rPr>
              <a:t>Aquí</a:t>
            </a:r>
            <a:r>
              <a:rPr lang="en-US" sz="1400" dirty="0" smtClean="0">
                <a:latin typeface="Gill Sans"/>
                <a:cs typeface="Gill Sans"/>
              </a:rPr>
              <a:t> </a:t>
            </a:r>
            <a:r>
              <a:rPr lang="en-US" sz="1400" dirty="0" err="1" smtClean="0">
                <a:latin typeface="Gill Sans"/>
                <a:cs typeface="Gill Sans"/>
              </a:rPr>
              <a:t>estoy</a:t>
            </a:r>
            <a:r>
              <a:rPr lang="en-US" sz="1400" dirty="0" smtClean="0">
                <a:latin typeface="Gill Sans"/>
                <a:cs typeface="Gill Sans"/>
              </a:rPr>
              <a:t>!</a:t>
            </a:r>
            <a:endParaRPr lang="en-US" sz="1400" dirty="0">
              <a:latin typeface="Gill Sans"/>
              <a:cs typeface="Gill San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0" y="5818869"/>
            <a:ext cx="112236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ill Sans"/>
                <a:cs typeface="Gill Sans"/>
              </a:rPr>
              <a:t>¡Yo </a:t>
            </a:r>
            <a:r>
              <a:rPr lang="en-US" sz="1400" dirty="0" err="1" smtClean="0">
                <a:latin typeface="Gill Sans"/>
                <a:cs typeface="Gill Sans"/>
              </a:rPr>
              <a:t>también</a:t>
            </a:r>
            <a:r>
              <a:rPr lang="en-US" sz="1400" dirty="0" smtClean="0">
                <a:latin typeface="Gill Sans"/>
                <a:cs typeface="Gill Sans"/>
              </a:rPr>
              <a:t>!</a:t>
            </a:r>
            <a:endParaRPr lang="en-US" sz="1400" dirty="0">
              <a:latin typeface="Gill Sans"/>
              <a:cs typeface="Gill San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385644" y="5155728"/>
            <a:ext cx="14845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ill Sans"/>
                <a:cs typeface="Gill Sans"/>
              </a:rPr>
              <a:t>¡Yo </a:t>
            </a:r>
            <a:r>
              <a:rPr lang="en-US" sz="1400" dirty="0" err="1" smtClean="0">
                <a:latin typeface="Gill Sans"/>
                <a:cs typeface="Gill Sans"/>
              </a:rPr>
              <a:t>también</a:t>
            </a:r>
            <a:r>
              <a:rPr lang="en-US" sz="1400" dirty="0" smtClean="0">
                <a:latin typeface="Gill Sans"/>
                <a:cs typeface="Gill Sans"/>
              </a:rPr>
              <a:t>!</a:t>
            </a:r>
            <a:endParaRPr lang="en-US" sz="1400" dirty="0">
              <a:latin typeface="Gill Sans"/>
              <a:cs typeface="Gill San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80389" y="5864192"/>
            <a:ext cx="185036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Gill Sans"/>
                <a:cs typeface="Gill Sans"/>
              </a:rPr>
              <a:t>¡Yo </a:t>
            </a:r>
            <a:r>
              <a:rPr lang="en-US" sz="1200" dirty="0" err="1" smtClean="0">
                <a:latin typeface="Gill Sans"/>
                <a:cs typeface="Gill Sans"/>
              </a:rPr>
              <a:t>también</a:t>
            </a:r>
            <a:r>
              <a:rPr lang="en-US" sz="1200" dirty="0" smtClean="0">
                <a:latin typeface="Gill Sans"/>
                <a:cs typeface="Gill Sans"/>
              </a:rPr>
              <a:t>! </a:t>
            </a:r>
            <a:r>
              <a:rPr lang="en-US" sz="1200" dirty="0">
                <a:latin typeface="Gill Sans"/>
                <a:cs typeface="Gill Sans"/>
              </a:rPr>
              <a:t>¡Yo </a:t>
            </a:r>
            <a:r>
              <a:rPr lang="en-US" sz="1200" dirty="0" err="1">
                <a:latin typeface="Gill Sans"/>
                <a:cs typeface="Gill Sans"/>
              </a:rPr>
              <a:t>también</a:t>
            </a:r>
            <a:r>
              <a:rPr lang="en-US" sz="1200" dirty="0" smtClean="0">
                <a:latin typeface="Gill Sans"/>
                <a:cs typeface="Gill Sans"/>
              </a:rPr>
              <a:t>!</a:t>
            </a:r>
            <a:endParaRPr lang="en-US" sz="1200" dirty="0">
              <a:latin typeface="Gill Sans"/>
              <a:cs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95147" y="3244334"/>
            <a:ext cx="135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ill Sans"/>
                <a:cs typeface="Gill Sans"/>
              </a:rPr>
              <a:t>¡Yo </a:t>
            </a:r>
            <a:r>
              <a:rPr lang="en-US" dirty="0" err="1">
                <a:latin typeface="Gill Sans"/>
                <a:cs typeface="Gill Sans"/>
              </a:rPr>
              <a:t>también</a:t>
            </a:r>
            <a:r>
              <a:rPr lang="en-US" dirty="0">
                <a:latin typeface="Gill Sans"/>
                <a:cs typeface="Gill Sans"/>
              </a:rPr>
              <a:t>!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263282" y="4724421"/>
            <a:ext cx="112236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ill Sans"/>
                <a:cs typeface="Gill Sans"/>
              </a:rPr>
              <a:t>Me too!</a:t>
            </a:r>
            <a:endParaRPr lang="en-US" sz="14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53908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er 1"/>
          <p:cNvGrpSpPr/>
          <p:nvPr/>
        </p:nvGrpSpPr>
        <p:grpSpPr>
          <a:xfrm>
            <a:off x="538619" y="244755"/>
            <a:ext cx="6899274" cy="6008516"/>
            <a:chOff x="538619" y="244755"/>
            <a:chExt cx="6899274" cy="6008516"/>
          </a:xfrm>
        </p:grpSpPr>
        <p:sp>
          <p:nvSpPr>
            <p:cNvPr id="46" name="Étoile à 5 branches 45"/>
            <p:cNvSpPr/>
            <p:nvPr/>
          </p:nvSpPr>
          <p:spPr>
            <a:xfrm>
              <a:off x="4708882" y="244755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Étoile à 5 branches 49"/>
            <p:cNvSpPr/>
            <p:nvPr/>
          </p:nvSpPr>
          <p:spPr>
            <a:xfrm>
              <a:off x="3860781" y="1263125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Étoile à 5 branches 50"/>
            <p:cNvSpPr/>
            <p:nvPr/>
          </p:nvSpPr>
          <p:spPr>
            <a:xfrm>
              <a:off x="5927725" y="2820321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Étoile à 5 branches 51"/>
            <p:cNvSpPr/>
            <p:nvPr/>
          </p:nvSpPr>
          <p:spPr>
            <a:xfrm>
              <a:off x="6926703" y="2748750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Étoile à 5 branches 52"/>
            <p:cNvSpPr/>
            <p:nvPr/>
          </p:nvSpPr>
          <p:spPr>
            <a:xfrm>
              <a:off x="6823508" y="1284593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Étoile à 5 branches 56"/>
            <p:cNvSpPr/>
            <p:nvPr/>
          </p:nvSpPr>
          <p:spPr>
            <a:xfrm>
              <a:off x="6312318" y="5805330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Étoile à 5 branches 57"/>
            <p:cNvSpPr/>
            <p:nvPr/>
          </p:nvSpPr>
          <p:spPr>
            <a:xfrm>
              <a:off x="5852015" y="468725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Étoile à 5 branches 58"/>
            <p:cNvSpPr/>
            <p:nvPr/>
          </p:nvSpPr>
          <p:spPr>
            <a:xfrm>
              <a:off x="2714307" y="3700129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Étoile à 5 branches 59"/>
            <p:cNvSpPr/>
            <p:nvPr/>
          </p:nvSpPr>
          <p:spPr>
            <a:xfrm>
              <a:off x="538619" y="5084131"/>
              <a:ext cx="511190" cy="447941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2" name="Rectangle 6"/>
          <p:cNvSpPr>
            <a:spLocks noChangeArrowheads="1"/>
          </p:cNvSpPr>
          <p:nvPr/>
        </p:nvSpPr>
        <p:spPr bwMode="auto">
          <a:xfrm>
            <a:off x="380777" y="1311385"/>
            <a:ext cx="3721323" cy="129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>
              <a:lnSpc>
                <a:spcPts val="2580"/>
              </a:lnSpc>
              <a:buClr>
                <a:srgbClr val="2A71BC"/>
              </a:buClr>
            </a:pP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Información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portales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globales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presencia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institucional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música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1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vídeo</a:t>
            </a:r>
            <a:r>
              <a:rPr lang="en-US" sz="21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… </a:t>
            </a:r>
            <a:r>
              <a:rPr lang="en-US" sz="21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No </a:t>
            </a:r>
            <a:r>
              <a:rPr lang="en-US" sz="21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faltan</a:t>
            </a:r>
            <a:r>
              <a:rPr lang="en-US" sz="21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1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actores</a:t>
            </a:r>
            <a:r>
              <a:rPr lang="en-US" sz="21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</a:p>
        </p:txBody>
      </p:sp>
      <p:sp>
        <p:nvSpPr>
          <p:cNvPr id="63" name="Rectangle 6"/>
          <p:cNvSpPr>
            <a:spLocks noChangeArrowheads="1"/>
          </p:cNvSpPr>
          <p:nvPr/>
        </p:nvSpPr>
        <p:spPr bwMode="auto">
          <a:xfrm>
            <a:off x="5461000" y="3693700"/>
            <a:ext cx="3405754" cy="129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algn="r">
              <a:lnSpc>
                <a:spcPts val="2580"/>
              </a:lnSpc>
              <a:buClr>
                <a:srgbClr val="2A71BC"/>
              </a:buClr>
            </a:pPr>
            <a:r>
              <a:rPr lang="en-US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Pero</a:t>
            </a:r>
            <a:r>
              <a:rPr lang="en-US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el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más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grande</a:t>
            </a:r>
            <a:r>
              <a:rPr lang="en-US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no </a:t>
            </a:r>
            <a:r>
              <a:rPr lang="en-US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supera</a:t>
            </a:r>
            <a:r>
              <a:rPr lang="en-US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los 18m </a:t>
            </a:r>
            <a:r>
              <a:rPr lang="en-US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visitas</a:t>
            </a:r>
            <a:r>
              <a:rPr lang="en-US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/</a:t>
            </a:r>
            <a:r>
              <a:rPr lang="en-US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año</a:t>
            </a:r>
            <a:r>
              <a:rPr lang="en-US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y sin un plan de </a:t>
            </a:r>
            <a:r>
              <a:rPr lang="en-US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negocios</a:t>
            </a:r>
            <a:r>
              <a:rPr lang="en-US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claro</a:t>
            </a:r>
            <a:r>
              <a:rPr lang="en-US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427777" y="-93215"/>
            <a:ext cx="4772501" cy="220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Source:  benchmark made on 49 sources, </a:t>
            </a:r>
            <a:r>
              <a:rPr 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Alexa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Woorank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Topsy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/11)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98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75230" y="2700061"/>
            <a:ext cx="8138689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/>
          <a:lstStyle/>
          <a:p>
            <a:pPr algn="ctr">
              <a:buClr>
                <a:srgbClr val="2A71BC"/>
              </a:buClr>
            </a:pP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Escriba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en Google</a:t>
            </a:r>
          </a:p>
          <a:p>
            <a:pPr algn="ctr">
              <a:buClr>
                <a:srgbClr val="2A71BC"/>
              </a:buClr>
            </a:pPr>
            <a:r>
              <a:rPr lang="en-US" sz="4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“</a:t>
            </a:r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Quién</a:t>
            </a:r>
            <a:r>
              <a:rPr lang="en-US" sz="4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es</a:t>
            </a:r>
            <a:r>
              <a:rPr lang="en-US" sz="4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Jesús?”</a:t>
            </a:r>
          </a:p>
          <a:p>
            <a:pPr algn="ctr">
              <a:buClr>
                <a:srgbClr val="2A71BC"/>
              </a:buClr>
            </a:pP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Verá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la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respuesta</a:t>
            </a:r>
            <a:endParaRPr lang="en-US" sz="4000" dirty="0">
              <a:solidFill>
                <a:srgbClr val="FFFFFF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51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487930" y="3001757"/>
            <a:ext cx="8138689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/>
          <a:lstStyle/>
          <a:p>
            <a:pPr algn="ctr">
              <a:buClr>
                <a:srgbClr val="2A71BC"/>
              </a:buClr>
            </a:pP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La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presencia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católica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</a:p>
          <a:p>
            <a:pPr algn="ctr">
              <a:buClr>
                <a:srgbClr val="2A71BC"/>
              </a:buClr>
            </a:pPr>
            <a:r>
              <a:rPr lang="en-US" sz="4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no </a:t>
            </a:r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es</a:t>
            </a:r>
            <a:r>
              <a:rPr lang="en-US" sz="4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significativa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a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su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representatividad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</a:p>
          <a:p>
            <a:pPr algn="ctr">
              <a:buClr>
                <a:srgbClr val="2A71BC"/>
              </a:buClr>
            </a:pPr>
            <a:endParaRPr lang="en-US" sz="4000" dirty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  <a:p>
            <a:pPr algn="ctr">
              <a:buClr>
                <a:srgbClr val="2A71BC"/>
              </a:buClr>
            </a:pP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&gt; 90% de la </a:t>
            </a:r>
            <a:r>
              <a:rPr lang="en-US" sz="4000" dirty="0" err="1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oferta</a:t>
            </a: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no </a:t>
            </a:r>
            <a:r>
              <a:rPr lang="en-US" sz="4000" dirty="0" err="1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sigue</a:t>
            </a: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las</a:t>
            </a: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tendencias</a:t>
            </a: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o no </a:t>
            </a:r>
            <a:r>
              <a:rPr lang="en-US" sz="4000" dirty="0" err="1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encuentra</a:t>
            </a: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un plan de </a:t>
            </a:r>
            <a:r>
              <a:rPr lang="en-US" sz="4000" dirty="0" err="1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negocios</a:t>
            </a: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78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1155700" y="2398706"/>
            <a:ext cx="67818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/>
          <a:lstStyle/>
          <a:p>
            <a:pPr algn="ctr"/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Conclusión</a:t>
            </a:r>
            <a:endParaRPr lang="en-US" sz="4000" dirty="0">
              <a:solidFill>
                <a:srgbClr val="FFFFFF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95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oneTexte 22"/>
          <p:cNvSpPr txBox="1"/>
          <p:nvPr/>
        </p:nvSpPr>
        <p:spPr>
          <a:xfrm>
            <a:off x="-1811867" y="2709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neDrawing trans="80000" pencilSize="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7" y="0"/>
            <a:ext cx="2354989" cy="6858000"/>
          </a:xfrm>
          <a:prstGeom prst="rect">
            <a:avLst/>
          </a:prstGeom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750674" y="866029"/>
            <a:ext cx="6393326" cy="556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>
              <a:buClr>
                <a:srgbClr val="2A71BC"/>
              </a:buClr>
            </a:pPr>
            <a:r>
              <a:rPr lang="en-US" sz="3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Los </a:t>
            </a:r>
            <a:r>
              <a:rPr lang="en-US" sz="3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católicos</a:t>
            </a:r>
            <a:r>
              <a:rPr lang="en-US" sz="3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en Internet: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321109" y="5289950"/>
            <a:ext cx="6454591" cy="93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lvl="1">
              <a:buClr>
                <a:srgbClr val="2A71BC"/>
              </a:buClr>
            </a:pPr>
            <a:endParaRPr lang="en-US" sz="24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304174" y="4089387"/>
            <a:ext cx="6122393" cy="104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marL="914400" lvl="1" indent="-457200">
              <a:buClr>
                <a:srgbClr val="2A71BC"/>
              </a:buClr>
              <a:buFont typeface="Arial"/>
              <a:buChar char="•"/>
            </a:pPr>
            <a:r>
              <a:rPr lang="en-US" sz="24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La mayor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comunidad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</a:t>
            </a:r>
            <a:r>
              <a:rPr lang="en-US" sz="24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fragmentada</a:t>
            </a:r>
            <a:endParaRPr lang="en-US" sz="24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304170" y="1659463"/>
            <a:ext cx="6674730" cy="93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marL="914400" lvl="1" indent="-457200">
              <a:buClr>
                <a:srgbClr val="2A71BC"/>
              </a:buClr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Sector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fragmentado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información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con un </a:t>
            </a:r>
            <a:r>
              <a:rPr lang="en-US" sz="24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90% de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información</a:t>
            </a:r>
            <a:r>
              <a:rPr lang="en-US" sz="24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escrita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pero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en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crecente</a:t>
            </a:r>
            <a:r>
              <a:rPr lang="en-US" sz="24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convergencia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304170" y="2884564"/>
            <a:ext cx="6674730" cy="93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marL="914400" lvl="1" indent="-457200">
              <a:buClr>
                <a:srgbClr val="2A71BC"/>
              </a:buClr>
              <a:buFont typeface="Arial"/>
              <a:buChar char="•"/>
            </a:pP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Falta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concepción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y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aplicación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          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planes de </a:t>
            </a:r>
            <a:r>
              <a:rPr lang="en-US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negocio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  <a:endParaRPr lang="en-US" sz="2400" u="sng" dirty="0" smtClean="0">
              <a:solidFill>
                <a:schemeClr val="tx2">
                  <a:lumMod val="60000"/>
                  <a:lumOff val="40000"/>
                </a:schemeClr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1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750674" y="866029"/>
            <a:ext cx="6122393" cy="556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>
              <a:buClr>
                <a:srgbClr val="2A71BC"/>
              </a:buClr>
            </a:pPr>
            <a:r>
              <a:rPr lang="en-US" sz="30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El </a:t>
            </a:r>
            <a:r>
              <a:rPr lang="en-US" sz="30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desafío</a:t>
            </a:r>
            <a:endParaRPr lang="en-US" sz="3000" dirty="0" smtClean="0">
              <a:solidFill>
                <a:srgbClr val="558ED5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-1811867" y="2709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neDrawing trans="80000" pencilSize="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7" y="0"/>
            <a:ext cx="2354989" cy="6858000"/>
          </a:xfrm>
          <a:prstGeom prst="rect">
            <a:avLst/>
          </a:prstGeom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321109" y="5289950"/>
            <a:ext cx="6122393" cy="93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lvl="1">
              <a:buClr>
                <a:srgbClr val="2A71BC"/>
              </a:buClr>
            </a:pPr>
            <a:endParaRPr lang="en-US" sz="2400" dirty="0" smtClean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304174" y="4089387"/>
            <a:ext cx="6568893" cy="104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marL="914400" lvl="1" indent="-457200">
              <a:buClr>
                <a:srgbClr val="2A71BC"/>
              </a:buClr>
              <a:buFont typeface="Arial"/>
              <a:buChar char="•"/>
            </a:pP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Contenidos</a:t>
            </a:r>
            <a:r>
              <a:rPr lang="en-US" sz="24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de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calidad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periódicamente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actualizados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originales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. No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necesariamente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multimedia,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pero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tendrán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que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serlo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…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304169" y="1659463"/>
            <a:ext cx="6416497" cy="93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marL="914400" lvl="1" indent="-457200">
              <a:buClr>
                <a:srgbClr val="2A71BC"/>
              </a:buClr>
              <a:buFont typeface="Arial"/>
              <a:buChar char="•"/>
            </a:pP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Identificar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exactamente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las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respuestas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a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una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necesidad</a:t>
            </a:r>
            <a:r>
              <a:rPr lang="en-US" sz="24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comprobada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304170" y="2884564"/>
            <a:ext cx="6662030" cy="93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marL="914400" lvl="1" indent="-457200">
              <a:buClr>
                <a:srgbClr val="2A71BC"/>
              </a:buClr>
              <a:buFont typeface="Arial"/>
              <a:buChar char="•"/>
            </a:pP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Una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necesidad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una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comunidad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interés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para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agregar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con un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proceso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de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participación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  <a:endParaRPr lang="en-US" sz="2400" u="sng" dirty="0" smtClean="0">
              <a:solidFill>
                <a:srgbClr val="558ED5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287244" y="5325499"/>
            <a:ext cx="6568893" cy="104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Autofit/>
          </a:bodyPr>
          <a:lstStyle/>
          <a:p>
            <a:pPr marL="914400" lvl="1" indent="-457200">
              <a:buClr>
                <a:srgbClr val="2A71BC"/>
              </a:buClr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Un </a:t>
            </a:r>
            <a:r>
              <a:rPr lang="en-US" sz="2400" dirty="0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plan de </a:t>
            </a:r>
            <a:r>
              <a:rPr lang="en-US" sz="2400" dirty="0" err="1" smtClean="0">
                <a:solidFill>
                  <a:srgbClr val="558ED5"/>
                </a:solidFill>
                <a:latin typeface="Gill Sans" charset="0"/>
                <a:ea typeface="AppleMyungjo" charset="0"/>
                <a:cs typeface="AppleMyungjo" charset="0"/>
              </a:rPr>
              <a:t>negocios</a:t>
            </a:r>
            <a:r>
              <a:rPr lang="en-US" sz="24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claro</a:t>
            </a:r>
            <a:endParaRPr lang="en-US" sz="2400" dirty="0" smtClean="0">
              <a:solidFill>
                <a:srgbClr val="558ED5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75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38388" y="2467981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¡</a:t>
            </a:r>
            <a:r>
              <a:rPr lang="en-US" sz="48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Muchas</a:t>
            </a:r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gracias</a:t>
            </a:r>
            <a:r>
              <a:rPr lang="en-US" sz="48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!</a:t>
            </a:r>
          </a:p>
          <a:p>
            <a:pPr algn="ctr"/>
            <a:endParaRPr lang="en-US" sz="1400" dirty="0" smtClean="0">
              <a:solidFill>
                <a:srgbClr val="FFFFFF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94840" y="6069568"/>
            <a:ext cx="4127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Gill Sans"/>
                <a:ea typeface="AppleMyungjo" charset="0"/>
                <a:cs typeface="Gill Sans"/>
              </a:rPr>
              <a:t>Santiago de Chile, 17 de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  <a:latin typeface="Gill Sans"/>
                <a:ea typeface="AppleMyungjo" charset="0"/>
                <a:cs typeface="Gill Sans"/>
              </a:rPr>
              <a:t>octubre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Gill Sans"/>
                <a:ea typeface="AppleMyungjo" charset="0"/>
                <a:cs typeface="Gill Sans"/>
              </a:rPr>
              <a:t> de 2011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91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16"/>
          <a:stretch/>
        </p:blipFill>
        <p:spPr>
          <a:xfrm>
            <a:off x="114157" y="1409700"/>
            <a:ext cx="9151821" cy="4441681"/>
          </a:xfrm>
          <a:prstGeom prst="rect">
            <a:avLst/>
          </a:prstGeom>
          <a:effectLst>
            <a:outerShdw blurRad="254000" dist="50800" dir="2700000" algn="tl" rotWithShape="0">
              <a:schemeClr val="accent1">
                <a:lumMod val="75000"/>
                <a:alpha val="95000"/>
              </a:schemeClr>
            </a:outerShdw>
            <a:reflection stA="40000" endPos="25000" dist="25400" dir="5400000" sy="-100000" algn="bl" rotWithShape="0"/>
          </a:effectLst>
        </p:spPr>
      </p:pic>
      <p:sp>
        <p:nvSpPr>
          <p:cNvPr id="4" name="ZoneTexte 3"/>
          <p:cNvSpPr txBox="1"/>
          <p:nvPr/>
        </p:nvSpPr>
        <p:spPr>
          <a:xfrm>
            <a:off x="428628" y="308893"/>
            <a:ext cx="626427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400" dirty="0" err="1" smtClean="0">
                <a:solidFill>
                  <a:srgbClr val="7F7F7F"/>
                </a:solidFill>
                <a:latin typeface="Gill Sans"/>
                <a:cs typeface="Gill Sans"/>
              </a:rPr>
              <a:t>Población</a:t>
            </a:r>
            <a:r>
              <a:rPr lang="fr-FR" sz="2400" dirty="0" smtClean="0">
                <a:solidFill>
                  <a:srgbClr val="7F7F7F"/>
                </a:solidFill>
                <a:latin typeface="Gill Sans"/>
                <a:cs typeface="Gill Sans"/>
              </a:rPr>
              <a:t> </a:t>
            </a:r>
            <a:r>
              <a:rPr lang="fr-FR" sz="2400" dirty="0" err="1" smtClean="0">
                <a:solidFill>
                  <a:srgbClr val="7F7F7F"/>
                </a:solidFill>
                <a:latin typeface="Gill Sans"/>
                <a:cs typeface="Gill Sans"/>
              </a:rPr>
              <a:t>del</a:t>
            </a:r>
            <a:r>
              <a:rPr lang="fr-FR" sz="2400" dirty="0" smtClean="0">
                <a:solidFill>
                  <a:srgbClr val="7F7F7F"/>
                </a:solidFill>
                <a:latin typeface="Gill Sans"/>
                <a:cs typeface="Gill Sans"/>
              </a:rPr>
              <a:t> </a:t>
            </a:r>
            <a:r>
              <a:rPr lang="fr-FR" sz="2400" dirty="0" err="1" smtClean="0">
                <a:solidFill>
                  <a:srgbClr val="7F7F7F"/>
                </a:solidFill>
                <a:latin typeface="Gill Sans"/>
                <a:cs typeface="Gill Sans"/>
              </a:rPr>
              <a:t>mundo</a:t>
            </a:r>
            <a:r>
              <a:rPr lang="fr-FR" sz="2400" dirty="0" smtClean="0">
                <a:solidFill>
                  <a:srgbClr val="7F7F7F"/>
                </a:solidFill>
                <a:latin typeface="Gill Sans"/>
                <a:cs typeface="Gill Sans"/>
              </a:rPr>
              <a:t>*</a:t>
            </a:r>
            <a:endParaRPr lang="fr-FR" sz="2400" dirty="0">
              <a:solidFill>
                <a:srgbClr val="7F7F7F"/>
              </a:solidFill>
              <a:latin typeface="Gill Sans"/>
              <a:cs typeface="Gill Sans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27777" y="6401618"/>
            <a:ext cx="81608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*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Universo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: 6 mil 700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millones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de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habitantes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(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estimación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07/10)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Gill Sans"/>
              <a:cs typeface="Gill Sans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427777" y="-93215"/>
            <a:ext cx="4772501" cy="220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Fuente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Internet Telecommunications Union, Nielsen Online, GFK (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/10)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er 1"/>
          <p:cNvGrpSpPr/>
          <p:nvPr/>
        </p:nvGrpSpPr>
        <p:grpSpPr>
          <a:xfrm>
            <a:off x="675511" y="1788520"/>
            <a:ext cx="8539668" cy="3278780"/>
            <a:chOff x="675511" y="1788520"/>
            <a:chExt cx="8539668" cy="3278780"/>
          </a:xfrm>
        </p:grpSpPr>
        <p:sp>
          <p:nvSpPr>
            <p:cNvPr id="36" name="Rectangle 35"/>
            <p:cNvSpPr/>
            <p:nvPr/>
          </p:nvSpPr>
          <p:spPr>
            <a:xfrm>
              <a:off x="1862502" y="4026197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076989" y="2364291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135972" y="3492967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65120" y="3417899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533652" y="2836625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124017" y="4545292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405040" y="1788520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563414" y="2858278"/>
              <a:ext cx="1343668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smtClean="0">
                  <a:solidFill>
                    <a:srgbClr val="558ED5"/>
                  </a:solidFill>
                  <a:latin typeface="Gill Sans"/>
                  <a:cs typeface="Gill Sans"/>
                </a:rPr>
                <a:t>China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1330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5790520" y="3460233"/>
              <a:ext cx="1626280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smtClean="0">
                  <a:solidFill>
                    <a:srgbClr val="558ED5"/>
                  </a:solidFill>
                  <a:latin typeface="Gill Sans"/>
                  <a:cs typeface="Gill Sans"/>
                </a:rPr>
                <a:t>La </a:t>
              </a:r>
              <a:r>
                <a:rPr lang="fr-FR" sz="1100" dirty="0" err="1" smtClean="0">
                  <a:solidFill>
                    <a:srgbClr val="558ED5"/>
                  </a:solidFill>
                  <a:latin typeface="Gill Sans"/>
                  <a:cs typeface="Gill Sans"/>
                </a:rPr>
                <a:t>India</a:t>
              </a:r>
              <a:endParaRPr lang="fr-FR" sz="1100" dirty="0" smtClean="0">
                <a:solidFill>
                  <a:srgbClr val="558ED5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1173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157141" y="3546912"/>
              <a:ext cx="1578348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err="1" smtClean="0">
                  <a:solidFill>
                    <a:srgbClr val="558ED5"/>
                  </a:solidFill>
                  <a:latin typeface="Gill Sans"/>
                  <a:cs typeface="Gill Sans"/>
                </a:rPr>
                <a:t>África</a:t>
              </a:r>
              <a:endParaRPr lang="fr-FR" sz="1100" dirty="0" smtClean="0">
                <a:solidFill>
                  <a:srgbClr val="558ED5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1013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4157954" y="2387405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Europa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674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1903197" y="4046598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América</a:t>
              </a:r>
              <a:r>
                <a:rPr lang="fr-FR" sz="11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 Latina</a:t>
              </a:r>
              <a:endParaRPr lang="fr-F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574 </a:t>
              </a:r>
              <a:r>
                <a:rPr lang="fr-FR" dirty="0" err="1" smtClean="0">
                  <a:solidFill>
                    <a:schemeClr val="bg1"/>
                  </a:solidFill>
                  <a:latin typeface="Gill Sans"/>
                  <a:cs typeface="Gill Sans"/>
                </a:rPr>
                <a:t>millones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5461818" y="1820270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Rusia</a:t>
              </a:r>
              <a:r>
                <a:rPr lang="fr-FR" sz="11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 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139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7156117" y="4575920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err="1" smtClean="0">
                  <a:solidFill>
                    <a:srgbClr val="558ED5"/>
                  </a:solidFill>
                  <a:latin typeface="Gill Sans"/>
                  <a:cs typeface="Gill Sans"/>
                </a:rPr>
                <a:t>Oceanía</a:t>
              </a:r>
              <a:r>
                <a:rPr lang="fr-FR" sz="1100" dirty="0" smtClean="0">
                  <a:solidFill>
                    <a:srgbClr val="558ED5"/>
                  </a:solidFill>
                  <a:latin typeface="Gill Sans"/>
                  <a:cs typeface="Gill Sans"/>
                </a:rPr>
                <a:t> / </a:t>
              </a:r>
              <a:r>
                <a:rPr lang="fr-FR" sz="1100" dirty="0" err="1" smtClean="0">
                  <a:solidFill>
                    <a:srgbClr val="558ED5"/>
                  </a:solidFill>
                  <a:latin typeface="Gill Sans"/>
                  <a:cs typeface="Gill Sans"/>
                </a:rPr>
                <a:t>Australia</a:t>
              </a:r>
              <a:endParaRPr lang="fr-FR" sz="1100" dirty="0" smtClean="0">
                <a:solidFill>
                  <a:srgbClr val="558ED5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35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72172" y="1808317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060453" y="1859117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Canadá</a:t>
              </a:r>
              <a:endParaRPr lang="fr-F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3</a:t>
              </a:r>
              <a:r>
                <a:rPr lang="fr-FR" dirty="0">
                  <a:solidFill>
                    <a:schemeClr val="bg1"/>
                  </a:solidFill>
                  <a:latin typeface="Gill Sans"/>
                  <a:cs typeface="Gill Sans"/>
                </a:rPr>
                <a:t>5</a:t>
              </a:r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 </a:t>
              </a:r>
              <a:r>
                <a:rPr lang="fr-FR" dirty="0" err="1" smtClean="0">
                  <a:solidFill>
                    <a:schemeClr val="bg1"/>
                  </a:solidFill>
                  <a:latin typeface="Gill Sans"/>
                  <a:cs typeface="Gill Sans"/>
                </a:rPr>
                <a:t>millones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75511" y="2441726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712994" y="2465648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Estados</a:t>
              </a:r>
              <a:r>
                <a:rPr lang="fr-FR" sz="11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 </a:t>
              </a:r>
              <a:r>
                <a:rPr lang="fr-FR" sz="1100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ill Sans"/>
                  <a:cs typeface="Gill Sans"/>
                </a:rPr>
                <a:t>Unidos</a:t>
              </a:r>
              <a:endParaRPr lang="fr-F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309 </a:t>
              </a:r>
              <a:r>
                <a:rPr lang="fr-FR" dirty="0" err="1" smtClean="0">
                  <a:solidFill>
                    <a:schemeClr val="bg1"/>
                  </a:solidFill>
                  <a:latin typeface="Gill Sans"/>
                  <a:cs typeface="Gill Sans"/>
                </a:rPr>
                <a:t>millones</a:t>
              </a:r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 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872820" y="2316767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7873152" y="2364380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err="1" smtClean="0">
                  <a:solidFill>
                    <a:srgbClr val="558ED5"/>
                  </a:solidFill>
                  <a:latin typeface="Gill Sans"/>
                  <a:cs typeface="Gill Sans"/>
                </a:rPr>
                <a:t>Japón</a:t>
              </a:r>
              <a:endParaRPr lang="fr-FR" sz="1100" dirty="0" smtClean="0">
                <a:solidFill>
                  <a:srgbClr val="558ED5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127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906750" y="3384562"/>
              <a:ext cx="1244929" cy="52200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7907082" y="3432175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dirty="0" smtClean="0">
                  <a:solidFill>
                    <a:srgbClr val="558ED5"/>
                  </a:solidFill>
                  <a:latin typeface="Gill Sans"/>
                  <a:cs typeface="Gill Sans"/>
                </a:rPr>
                <a:t>Resto de </a:t>
              </a:r>
              <a:r>
                <a:rPr lang="fr-FR" sz="1100" dirty="0" err="1" smtClean="0">
                  <a:solidFill>
                    <a:srgbClr val="558ED5"/>
                  </a:solidFill>
                  <a:latin typeface="Gill Sans"/>
                  <a:cs typeface="Gill Sans"/>
                </a:rPr>
                <a:t>Asia</a:t>
              </a:r>
              <a:endParaRPr lang="fr-FR" sz="1100" dirty="0" smtClean="0">
                <a:solidFill>
                  <a:srgbClr val="558ED5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1204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66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16"/>
          <a:stretch/>
        </p:blipFill>
        <p:spPr>
          <a:xfrm>
            <a:off x="114157" y="1409700"/>
            <a:ext cx="9151821" cy="4441681"/>
          </a:xfrm>
          <a:prstGeom prst="rect">
            <a:avLst/>
          </a:prstGeom>
          <a:effectLst>
            <a:outerShdw blurRad="254000" dist="50800" dir="2700000" algn="tl" rotWithShape="0">
              <a:schemeClr val="accent1">
                <a:lumMod val="75000"/>
                <a:alpha val="95000"/>
              </a:schemeClr>
            </a:outerShdw>
            <a:reflection stA="40000" endPos="25000" dist="25400" dir="5400000" sy="-100000" algn="bl" rotWithShape="0"/>
          </a:effectLst>
        </p:spPr>
      </p:pic>
      <p:sp>
        <p:nvSpPr>
          <p:cNvPr id="4" name="ZoneTexte 3"/>
          <p:cNvSpPr txBox="1"/>
          <p:nvPr/>
        </p:nvSpPr>
        <p:spPr>
          <a:xfrm>
            <a:off x="428628" y="308893"/>
            <a:ext cx="626427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400" u="sng" dirty="0" err="1" smtClean="0">
                <a:solidFill>
                  <a:srgbClr val="FFFFFF"/>
                </a:solidFill>
                <a:latin typeface="Gill Sans"/>
                <a:cs typeface="Gill Sans"/>
              </a:rPr>
              <a:t>Usuarios</a:t>
            </a:r>
            <a:r>
              <a:rPr lang="fr-FR" sz="2400" u="sng" dirty="0" smtClean="0">
                <a:solidFill>
                  <a:srgbClr val="FFFFFF"/>
                </a:solidFill>
                <a:latin typeface="Gill Sans"/>
                <a:cs typeface="Gill Sans"/>
              </a:rPr>
              <a:t> de </a:t>
            </a:r>
            <a:r>
              <a:rPr lang="fr-FR" sz="2400" u="sng" dirty="0" smtClean="0">
                <a:solidFill>
                  <a:schemeClr val="bg1">
                    <a:lumMod val="50000"/>
                  </a:schemeClr>
                </a:solidFill>
                <a:latin typeface="Gill Sans"/>
                <a:cs typeface="Gill Sans"/>
              </a:rPr>
              <a:t>Internet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  <a:latin typeface="Gill Sans"/>
                <a:cs typeface="Gill Sans"/>
              </a:rPr>
              <a:t> </a:t>
            </a:r>
            <a:r>
              <a:rPr lang="fr-FR" sz="2400" dirty="0" smtClean="0">
                <a:solidFill>
                  <a:srgbClr val="7F7F7F"/>
                </a:solidFill>
                <a:latin typeface="Gill Sans"/>
                <a:cs typeface="Gill Sans"/>
              </a:rPr>
              <a:t>*</a:t>
            </a:r>
            <a:endParaRPr lang="fr-FR" sz="2400" dirty="0">
              <a:solidFill>
                <a:srgbClr val="7F7F7F"/>
              </a:solidFill>
              <a:latin typeface="Gill Sans"/>
              <a:cs typeface="Gill Sans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427777" y="-93215"/>
            <a:ext cx="4772501" cy="220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Sources: Internet Telecommunications Union, Nielsen Online, GFK (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/10)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er 1"/>
          <p:cNvGrpSpPr/>
          <p:nvPr/>
        </p:nvGrpSpPr>
        <p:grpSpPr>
          <a:xfrm>
            <a:off x="427774" y="1788520"/>
            <a:ext cx="8787405" cy="4859319"/>
            <a:chOff x="427774" y="1788520"/>
            <a:chExt cx="8787405" cy="4859319"/>
          </a:xfrm>
        </p:grpSpPr>
        <p:sp>
          <p:nvSpPr>
            <p:cNvPr id="35" name="Rectangle 34"/>
            <p:cNvSpPr/>
            <p:nvPr/>
          </p:nvSpPr>
          <p:spPr>
            <a:xfrm>
              <a:off x="675511" y="2441726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862502" y="4026197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135972" y="3492967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65120" y="3417899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533652" y="2836625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872820" y="2316767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124017" y="4545292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427774" y="6401618"/>
              <a:ext cx="816080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* </a:t>
              </a:r>
              <a:r>
                <a:rPr lang="en-US" sz="16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Acceso</a:t>
              </a:r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a Internet </a:t>
              </a:r>
              <a:r>
                <a:rPr lang="en-US" sz="16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más</a:t>
              </a:r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de </a:t>
              </a:r>
              <a:r>
                <a:rPr lang="en-US" sz="16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una</a:t>
              </a:r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</a:t>
              </a:r>
              <a:r>
                <a:rPr lang="en-US" sz="16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vez</a:t>
              </a:r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a la </a:t>
              </a:r>
              <a:r>
                <a:rPr lang="en-US" sz="16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semana</a:t>
              </a:r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(base: 1, 97 </a:t>
              </a:r>
              <a:r>
                <a:rPr lang="en-US" sz="16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millones</a:t>
              </a:r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de </a:t>
              </a:r>
              <a:r>
                <a:rPr lang="en-US" sz="16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usuarios</a:t>
              </a:r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07/10)</a:t>
              </a:r>
              <a:endParaRPr lang="en-US" sz="1600" dirty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563414" y="2858278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China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4</a:t>
              </a:r>
              <a:r>
                <a:rPr lang="fr-FR" dirty="0">
                  <a:solidFill>
                    <a:schemeClr val="bg1"/>
                  </a:solidFill>
                  <a:latin typeface="Gill Sans"/>
                  <a:cs typeface="Gill Sans"/>
                </a:rPr>
                <a:t>3</a:t>
              </a:r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0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7873152" y="2364380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Japón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99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5790520" y="3460233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India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81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186772" y="3546912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África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111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746859" y="2465648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Estados</a:t>
              </a:r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Unidos</a:t>
              </a:r>
              <a:endParaRPr lang="fr-FR" sz="1100" b="1" dirty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239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1928595" y="4046598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Cent./Latin Am.</a:t>
              </a:r>
              <a:endParaRPr lang="fr-FR" sz="1100" b="1" dirty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200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7156117" y="4575920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Oc. / </a:t>
              </a:r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Australia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21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72172" y="1808317"/>
              <a:ext cx="1244929" cy="522008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7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1060453" y="1859117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latin typeface="Gill Sans"/>
                  <a:cs typeface="Gill Sans"/>
                </a:rPr>
                <a:t>Canadá</a:t>
              </a:r>
              <a:endParaRPr lang="fr-FR" sz="1100" b="1" dirty="0"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26 </a:t>
              </a:r>
              <a:r>
                <a:rPr lang="fr-FR" dirty="0" err="1" smtClean="0">
                  <a:solidFill>
                    <a:schemeClr val="bg1"/>
                  </a:solidFill>
                  <a:latin typeface="Gill Sans"/>
                  <a:cs typeface="Gill Sans"/>
                </a:rPr>
                <a:t>millones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076989" y="2364291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05040" y="1788520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4157954" y="2387405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Europa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4</a:t>
              </a:r>
              <a:r>
                <a:rPr lang="fr-FR" dirty="0">
                  <a:solidFill>
                    <a:schemeClr val="bg1"/>
                  </a:solidFill>
                  <a:latin typeface="Gill Sans"/>
                  <a:cs typeface="Gill Sans"/>
                </a:rPr>
                <a:t>1</a:t>
              </a:r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5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5461818" y="1820270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Rusia</a:t>
              </a:r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 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60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906750" y="3384562"/>
              <a:ext cx="1244929" cy="522008"/>
            </a:xfrm>
            <a:prstGeom prst="rect">
              <a:avLst/>
            </a:prstGeom>
            <a:solidFill>
              <a:srgbClr val="558ED5">
                <a:alpha val="70000"/>
              </a:srgb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7907082" y="3432175"/>
              <a:ext cx="1308097" cy="4462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Resto de </a:t>
              </a:r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Asia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213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436741" y="4521651"/>
              <a:ext cx="1430159" cy="18004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tabLst>
                  <a:tab pos="723900" algn="l"/>
                </a:tabLst>
              </a:pPr>
              <a:r>
                <a:rPr lang="en-US" sz="900" dirty="0" smtClean="0">
                  <a:latin typeface="Gill Sans"/>
                  <a:cs typeface="Gill Sans"/>
                </a:rPr>
                <a:t>Penetration (% pop.)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Canadá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:	74,3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EE,UU 	77,4	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Latin Am:	34,8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Europe: 	61,5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Rusia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:	43,2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África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: 	10,9</a:t>
              </a:r>
              <a:endParaRPr lang="en-US" sz="900" dirty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endParaRPr>
            </a:p>
            <a:p>
              <a:pPr>
                <a:tabLst>
                  <a:tab pos="723900" algn="l"/>
                </a:tabLst>
              </a:pP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China:  	32,3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India:	   7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Japón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: 	77,9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Resto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</a:t>
              </a:r>
              <a:r>
                <a:rPr lang="en-US" sz="9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deAsia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: 	17,7</a:t>
              </a:r>
            </a:p>
            <a:p>
              <a:pPr>
                <a:tabLst>
                  <a:tab pos="723900" algn="l"/>
                </a:tabLst>
              </a:pPr>
              <a:r>
                <a:rPr lang="en-US" sz="9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Ocenaia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/</a:t>
              </a:r>
              <a:r>
                <a:rPr lang="en-US" sz="900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Ast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: 	60</a:t>
              </a:r>
            </a:p>
            <a:p>
              <a:pPr>
                <a:tabLst>
                  <a:tab pos="723900" algn="l"/>
                </a:tabLst>
              </a:pPr>
              <a:endParaRPr lang="en-US" sz="900" dirty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33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16"/>
          <a:stretch/>
        </p:blipFill>
        <p:spPr>
          <a:xfrm>
            <a:off x="114157" y="1409700"/>
            <a:ext cx="9151821" cy="4441681"/>
          </a:xfrm>
          <a:prstGeom prst="rect">
            <a:avLst/>
          </a:prstGeom>
          <a:effectLst>
            <a:outerShdw blurRad="254000" dist="50800" dir="2700000" algn="tl" rotWithShape="0">
              <a:schemeClr val="accent1">
                <a:lumMod val="75000"/>
                <a:alpha val="95000"/>
              </a:schemeClr>
            </a:outerShdw>
            <a:reflection stA="40000" endPos="25000" dist="25400" dir="5400000" sy="-100000" algn="bl" rotWithShape="0"/>
          </a:effectLst>
        </p:spPr>
      </p:pic>
      <p:sp>
        <p:nvSpPr>
          <p:cNvPr id="4" name="ZoneTexte 3"/>
          <p:cNvSpPr txBox="1"/>
          <p:nvPr/>
        </p:nvSpPr>
        <p:spPr>
          <a:xfrm>
            <a:off x="428628" y="308893"/>
            <a:ext cx="848936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7F7F7F"/>
                </a:solidFill>
                <a:latin typeface="Gill Sans"/>
                <a:cs typeface="Gill Sans"/>
              </a:rPr>
              <a:t>Los </a:t>
            </a:r>
            <a:r>
              <a:rPr lang="en-US" sz="2000" dirty="0" err="1" smtClean="0">
                <a:solidFill>
                  <a:srgbClr val="7F7F7F"/>
                </a:solidFill>
                <a:latin typeface="Gill Sans"/>
                <a:cs typeface="Gill Sans"/>
              </a:rPr>
              <a:t>católicos</a:t>
            </a:r>
            <a:r>
              <a:rPr lang="en-US" sz="2000" dirty="0" smtClean="0">
                <a:solidFill>
                  <a:srgbClr val="7F7F7F"/>
                </a:solidFill>
                <a:latin typeface="Gill Sans"/>
                <a:cs typeface="Gill Sans"/>
              </a:rPr>
              <a:t> </a:t>
            </a:r>
            <a:r>
              <a:rPr lang="en-US" sz="2000" dirty="0" err="1" smtClean="0">
                <a:solidFill>
                  <a:srgbClr val="7F7F7F"/>
                </a:solidFill>
                <a:latin typeface="Gill Sans"/>
                <a:cs typeface="Gill Sans"/>
              </a:rPr>
              <a:t>conectados</a:t>
            </a:r>
            <a:r>
              <a:rPr lang="en-US" sz="2000" dirty="0" smtClean="0">
                <a:solidFill>
                  <a:srgbClr val="7F7F7F"/>
                </a:solidFill>
                <a:latin typeface="Gill Sans"/>
                <a:cs typeface="Gill Sans"/>
              </a:rPr>
              <a:t>, </a:t>
            </a:r>
            <a:r>
              <a:rPr lang="en-US" sz="2000" u="sng" dirty="0" smtClean="0">
                <a:solidFill>
                  <a:srgbClr val="FFFFFF"/>
                </a:solidFill>
                <a:latin typeface="Gill Sans"/>
                <a:cs typeface="Gill Sans"/>
              </a:rPr>
              <a:t>436 </a:t>
            </a:r>
            <a:r>
              <a:rPr lang="en-US" sz="2000" u="sng" dirty="0" err="1" smtClean="0">
                <a:solidFill>
                  <a:srgbClr val="FFFFFF"/>
                </a:solidFill>
                <a:latin typeface="Gill Sans"/>
                <a:cs typeface="Gill Sans"/>
              </a:rPr>
              <a:t>millones</a:t>
            </a:r>
            <a:r>
              <a:rPr lang="en-US" sz="2000" dirty="0" smtClean="0">
                <a:solidFill>
                  <a:srgbClr val="7F7F7F"/>
                </a:solidFill>
                <a:latin typeface="Gill Sans"/>
                <a:cs typeface="Gill Sans"/>
              </a:rPr>
              <a:t>…</a:t>
            </a:r>
            <a:endParaRPr lang="en-US" sz="2000" dirty="0">
              <a:solidFill>
                <a:srgbClr val="7F7F7F"/>
              </a:solidFill>
              <a:latin typeface="Gill Sans"/>
              <a:cs typeface="Gill Sans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427777" y="-93215"/>
            <a:ext cx="4772501" cy="220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Sources: Pontifical Yearbook *2010 and **2006, ITU 07/10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er 1"/>
          <p:cNvGrpSpPr/>
          <p:nvPr/>
        </p:nvGrpSpPr>
        <p:grpSpPr>
          <a:xfrm>
            <a:off x="427774" y="1788520"/>
            <a:ext cx="8787405" cy="5035614"/>
            <a:chOff x="427774" y="1788520"/>
            <a:chExt cx="8787405" cy="5035614"/>
          </a:xfrm>
        </p:grpSpPr>
        <p:sp>
          <p:nvSpPr>
            <p:cNvPr id="35" name="Rectangle 34"/>
            <p:cNvSpPr/>
            <p:nvPr/>
          </p:nvSpPr>
          <p:spPr>
            <a:xfrm>
              <a:off x="675511" y="2441726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862502" y="4026197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135972" y="3492967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65120" y="3417899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533652" y="2836625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872821" y="2316767"/>
              <a:ext cx="1271180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124017" y="4545292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563414" y="2858278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China</a:t>
              </a: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(+/- 9,8M)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3,1 m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7873152" y="2364380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Japón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(+/- 0,5M)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 0,4 m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5790520" y="3460233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India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(+/- 17M)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1,1 m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186772" y="3546912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África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(+/- 173,7M)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18,9 m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734159" y="2465648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Estados</a:t>
              </a:r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 </a:t>
              </a:r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Unidos</a:t>
              </a:r>
              <a:endParaRPr lang="fr-FR" sz="1100" b="1" dirty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latin typeface="Gill Sans"/>
                  <a:cs typeface="Gill Sans"/>
                </a:rPr>
                <a:t>(+/- 74,1M)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57,3 m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1928595" y="4046598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Latinoamérica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(+/- 450,2M)</a:t>
              </a:r>
              <a:endParaRPr lang="fr-FR" sz="1100" b="1" u="sng" dirty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156,7 m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7156117" y="4575920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Oc. / </a:t>
              </a:r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Australia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(+/- 7,7M)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4,7 m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72172" y="1808317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1060453" y="1859117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latin typeface="Gill Sans"/>
                  <a:cs typeface="Gill Sans"/>
                </a:rPr>
                <a:t>Canadá</a:t>
              </a:r>
              <a:endParaRPr lang="fr-FR" sz="1100" b="1" dirty="0" smtClean="0"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latin typeface="Gill Sans"/>
                  <a:cs typeface="Gill Sans"/>
                </a:rPr>
                <a:t>(+/- 13,9M)</a:t>
              </a:r>
              <a:endParaRPr lang="fr-FR" sz="1100" b="1" u="sng" dirty="0">
                <a:latin typeface="Gill Sans"/>
                <a:cs typeface="Gill Sans"/>
              </a:endParaRP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10,3 </a:t>
              </a:r>
              <a:r>
                <a:rPr lang="fr-FR" dirty="0" err="1" smtClean="0">
                  <a:solidFill>
                    <a:schemeClr val="bg1"/>
                  </a:solidFill>
                  <a:latin typeface="Gill Sans"/>
                  <a:cs typeface="Gill Sans"/>
                </a:rPr>
                <a:t>millones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076989" y="2364291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05040" y="1788520"/>
              <a:ext cx="1480431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4157954" y="2387405"/>
              <a:ext cx="1458449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Europa</a:t>
              </a: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(+/- 264,7M)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162,7 m.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5461818" y="1820270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Rusia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 (+/- 0,7M)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0,3 m</a:t>
              </a:r>
              <a:endParaRPr lang="fr-FR" dirty="0">
                <a:solidFill>
                  <a:schemeClr val="bg1"/>
                </a:solidFill>
                <a:latin typeface="Gill Sans"/>
                <a:cs typeface="Gill Sans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906751" y="3384562"/>
              <a:ext cx="1237250" cy="683908"/>
            </a:xfrm>
            <a:prstGeom prst="rect">
              <a:avLst/>
            </a:prstGeom>
            <a:solidFill>
              <a:schemeClr val="accent2">
                <a:lumMod val="75000"/>
                <a:alpha val="72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7907082" y="3432175"/>
              <a:ext cx="130809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1100" b="1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Resto </a:t>
              </a:r>
              <a:r>
                <a:rPr lang="fr-FR" sz="1100" b="1" dirty="0" err="1" smtClean="0">
                  <a:solidFill>
                    <a:srgbClr val="000000"/>
                  </a:solidFill>
                  <a:latin typeface="Gill Sans"/>
                  <a:cs typeface="Gill Sans"/>
                </a:rPr>
                <a:t>Asia</a:t>
              </a:r>
              <a:endParaRPr lang="fr-FR" sz="1100" b="1" dirty="0" smtClean="0">
                <a:solidFill>
                  <a:srgbClr val="000000"/>
                </a:solidFill>
                <a:latin typeface="Gill Sans"/>
                <a:cs typeface="Gill Sans"/>
              </a:endParaRPr>
            </a:p>
            <a:p>
              <a:r>
                <a:rPr lang="fr-FR" sz="11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(+/- 103M)</a:t>
              </a:r>
            </a:p>
            <a:p>
              <a:r>
                <a:rPr lang="fr-FR" dirty="0" smtClean="0">
                  <a:solidFill>
                    <a:schemeClr val="bg1"/>
                  </a:solidFill>
                  <a:latin typeface="Gill Sans"/>
                  <a:cs typeface="Gill Sans"/>
                </a:rPr>
                <a:t>18,2 </a:t>
              </a:r>
              <a:r>
                <a:rPr lang="fr-FR" dirty="0">
                  <a:solidFill>
                    <a:schemeClr val="bg1"/>
                  </a:solidFill>
                  <a:latin typeface="Gill Sans"/>
                  <a:cs typeface="Gill Sans"/>
                </a:rPr>
                <a:t>m</a:t>
              </a: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502258" y="6516357"/>
              <a:ext cx="841573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tabLst>
                  <a:tab pos="723900" algn="l"/>
                </a:tabLst>
              </a:pPr>
              <a:r>
                <a:rPr lang="en-US" sz="1000" b="1" u="sng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2009:</a:t>
              </a:r>
              <a:r>
                <a:rPr lang="en-US" sz="1000" b="1" u="sng" dirty="0" smtClean="0">
                  <a:solidFill>
                    <a:schemeClr val="bg1"/>
                  </a:solidFill>
                  <a:latin typeface="Gill Sans"/>
                  <a:cs typeface="Gill Sans"/>
                </a:rPr>
                <a:t> 409 166 </a:t>
              </a:r>
              <a:r>
                <a:rPr lang="en-US" sz="1000" b="1" u="sng" dirty="0" err="1" smtClean="0">
                  <a:solidFill>
                    <a:schemeClr val="bg1"/>
                  </a:solidFill>
                  <a:latin typeface="Gill Sans"/>
                  <a:cs typeface="Gill Sans"/>
                </a:rPr>
                <a:t>sacerdotes</a:t>
              </a:r>
              <a:r>
                <a:rPr lang="en-US" sz="1000" b="1" u="sng" dirty="0" smtClean="0">
                  <a:solidFill>
                    <a:schemeClr val="bg1"/>
                  </a:solidFill>
                  <a:latin typeface="Gill Sans"/>
                  <a:cs typeface="Gill Sans"/>
                </a:rPr>
                <a:t> / 739 067 </a:t>
              </a:r>
              <a:r>
                <a:rPr lang="en-US" sz="1000" b="1" u="sng" dirty="0" err="1" smtClean="0">
                  <a:solidFill>
                    <a:schemeClr val="bg1"/>
                  </a:solidFill>
                  <a:latin typeface="Gill Sans"/>
                  <a:cs typeface="Gill Sans"/>
                </a:rPr>
                <a:t>religiosos</a:t>
              </a:r>
              <a:r>
                <a:rPr lang="en-US" sz="1000" b="1" u="sng" dirty="0" smtClean="0">
                  <a:solidFill>
                    <a:schemeClr val="bg1"/>
                  </a:solidFill>
                  <a:latin typeface="Gill Sans"/>
                  <a:cs typeface="Gill Sans"/>
                </a:rPr>
                <a:t>,  y </a:t>
              </a:r>
              <a:r>
                <a:rPr lang="en-US" sz="1000" b="1" u="sng" dirty="0" smtClean="0">
                  <a:solidFill>
                    <a:srgbClr val="800000"/>
                  </a:solidFill>
                  <a:latin typeface="Gill Sans"/>
                  <a:cs typeface="Gill Sans"/>
                </a:rPr>
                <a:t>2 974 703 </a:t>
              </a:r>
              <a:r>
                <a:rPr lang="en-US" sz="1000" b="1" u="sng" dirty="0" err="1" smtClean="0">
                  <a:solidFill>
                    <a:srgbClr val="800000"/>
                  </a:solidFill>
                  <a:latin typeface="Gill Sans"/>
                  <a:cs typeface="Gill Sans"/>
                </a:rPr>
                <a:t>catequistas</a:t>
              </a:r>
              <a:r>
                <a:rPr lang="en-US" sz="1000" b="1" u="sng" dirty="0" smtClean="0">
                  <a:solidFill>
                    <a:srgbClr val="800000"/>
                  </a:solidFill>
                  <a:latin typeface="Gill Sans"/>
                  <a:cs typeface="Gill Sans"/>
                </a:rPr>
                <a:t> (</a:t>
              </a:r>
              <a:r>
                <a:rPr lang="en-US" sz="1000" b="1" u="sng" dirty="0" err="1" smtClean="0">
                  <a:solidFill>
                    <a:srgbClr val="800000"/>
                  </a:solidFill>
                  <a:latin typeface="Gill Sans"/>
                  <a:cs typeface="Gill Sans"/>
                </a:rPr>
                <a:t>algo</a:t>
              </a:r>
              <a:r>
                <a:rPr lang="en-US" sz="1000" b="1" u="sng" dirty="0" smtClean="0">
                  <a:solidFill>
                    <a:srgbClr val="800000"/>
                  </a:solidFill>
                  <a:latin typeface="Gill Sans"/>
                  <a:cs typeface="Gill Sans"/>
                </a:rPr>
                <a:t> </a:t>
              </a:r>
              <a:r>
                <a:rPr lang="en-US" sz="1000" b="1" u="sng" dirty="0" err="1" smtClean="0">
                  <a:solidFill>
                    <a:srgbClr val="800000"/>
                  </a:solidFill>
                  <a:latin typeface="Gill Sans"/>
                  <a:cs typeface="Gill Sans"/>
                </a:rPr>
                <a:t>más</a:t>
              </a:r>
              <a:r>
                <a:rPr lang="en-US" sz="1000" b="1" u="sng" dirty="0" smtClean="0">
                  <a:solidFill>
                    <a:srgbClr val="800000"/>
                  </a:solidFill>
                  <a:latin typeface="Gill Sans"/>
                  <a:cs typeface="Gill Sans"/>
                </a:rPr>
                <a:t> de  un </a:t>
              </a:r>
              <a:r>
                <a:rPr lang="en-US" sz="1000" b="1" u="sng" dirty="0" err="1" smtClean="0">
                  <a:solidFill>
                    <a:srgbClr val="800000"/>
                  </a:solidFill>
                  <a:latin typeface="Gill Sans"/>
                  <a:cs typeface="Gill Sans"/>
                </a:rPr>
                <a:t>milón</a:t>
              </a:r>
              <a:r>
                <a:rPr lang="en-US" sz="1000" b="1" u="sng" dirty="0" smtClean="0">
                  <a:solidFill>
                    <a:srgbClr val="800000"/>
                  </a:solidFill>
                  <a:latin typeface="Gill Sans"/>
                  <a:cs typeface="Gill Sans"/>
                </a:rPr>
                <a:t> </a:t>
              </a:r>
              <a:r>
                <a:rPr lang="en-US" sz="1000" b="1" u="sng" dirty="0" err="1" smtClean="0">
                  <a:solidFill>
                    <a:srgbClr val="800000"/>
                  </a:solidFill>
                  <a:latin typeface="Gill Sans"/>
                  <a:cs typeface="Gill Sans"/>
                </a:rPr>
                <a:t>conectados</a:t>
              </a:r>
              <a:r>
                <a:rPr lang="en-US" sz="1000" b="1" u="sng" dirty="0" smtClean="0">
                  <a:solidFill>
                    <a:srgbClr val="800000"/>
                  </a:solidFill>
                  <a:latin typeface="Gill Sans"/>
                  <a:cs typeface="Gill Sans"/>
                </a:rPr>
                <a:t>) </a:t>
              </a:r>
            </a:p>
            <a:p>
              <a:pPr>
                <a:tabLst>
                  <a:tab pos="723900" algn="l"/>
                </a:tabLst>
              </a:pPr>
              <a:endParaRPr lang="en-US" sz="1000" b="1" u="sng" dirty="0">
                <a:solidFill>
                  <a:srgbClr val="800000"/>
                </a:solidFill>
                <a:latin typeface="Gill Sans"/>
                <a:cs typeface="Gill San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427774" y="6215355"/>
              <a:ext cx="816080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*Base: </a:t>
              </a:r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1,160 </a:t>
              </a:r>
              <a:r>
                <a:rPr lang="en-US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millones</a:t>
              </a:r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 </a:t>
              </a:r>
              <a:r>
                <a:rPr lang="en-US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católicos</a:t>
              </a:r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(2,211 </a:t>
              </a:r>
              <a:r>
                <a:rPr lang="en-US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millones</a:t>
              </a:r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 de </a:t>
              </a:r>
              <a:r>
                <a:rPr lang="en-US" dirty="0" err="1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cristianos</a:t>
              </a:r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  <a:latin typeface="Gill Sans"/>
                  <a:cs typeface="Gill Sans"/>
                </a:rPr>
                <a:t>)</a:t>
              </a:r>
              <a:endParaRPr lang="en-US" dirty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012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77" y="1404510"/>
            <a:ext cx="8216900" cy="453145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90527" y="308893"/>
            <a:ext cx="816080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u="sng" dirty="0" err="1" smtClean="0">
                <a:solidFill>
                  <a:srgbClr val="FFFFFF"/>
                </a:solidFill>
                <a:latin typeface="Gill Sans"/>
                <a:cs typeface="Gill Sans"/>
              </a:rPr>
              <a:t>Idiomas</a:t>
            </a:r>
            <a:r>
              <a:rPr lang="en-US" sz="2400" dirty="0" smtClean="0">
                <a:solidFill>
                  <a:srgbClr val="7F7F7F"/>
                </a:solidFill>
                <a:latin typeface="Gill Sans"/>
                <a:cs typeface="Gill Sans"/>
              </a:rPr>
              <a:t> en Internet*</a:t>
            </a:r>
            <a:endParaRPr lang="en-US" sz="2400" dirty="0">
              <a:solidFill>
                <a:srgbClr val="7F7F7F"/>
              </a:solidFill>
              <a:latin typeface="Gill Sans"/>
              <a:cs typeface="Gill San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27777" y="-93215"/>
            <a:ext cx="4772501" cy="220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Source:  Internet Telecommunications Union, GFK (2/10)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7774" y="6401618"/>
            <a:ext cx="81608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* Con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acceso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a Internet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más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de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una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vez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a la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semana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(base: 1,97 mil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millones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07/10)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3229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ChangeArrowheads="1"/>
          </p:cNvSpPr>
          <p:nvPr/>
        </p:nvSpPr>
        <p:spPr bwMode="auto">
          <a:xfrm>
            <a:off x="2321455" y="2698139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Internet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crea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una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nueva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cultura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…</a:t>
            </a:r>
            <a:endParaRPr lang="en-US" sz="4000" dirty="0">
              <a:solidFill>
                <a:schemeClr val="accent1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328863" y="889531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 sz="9600" dirty="0">
              <a:solidFill>
                <a:schemeClr val="tx1">
                  <a:lumMod val="50000"/>
                  <a:lumOff val="50000"/>
                </a:schemeClr>
              </a:solidFill>
              <a:latin typeface="Bradley Hand ITC" pitchFamily="66" charset="0"/>
              <a:ea typeface="AppleMyungjo" charset="0"/>
              <a:cs typeface="American Typewri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310820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67250"/>
            <a:ext cx="9144000" cy="2187433"/>
          </a:xfrm>
          <a:prstGeom prst="rect">
            <a:avLst/>
          </a:prstGeom>
        </p:spPr>
      </p:pic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321455" y="2390235"/>
            <a:ext cx="4476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Impulsada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por</a:t>
            </a:r>
            <a:r>
              <a:rPr lang="en-US" sz="4000" dirty="0" smtClean="0">
                <a:solidFill>
                  <a:srgbClr val="FFFFFF"/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cambios</a:t>
            </a:r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 </a:t>
            </a:r>
            <a:r>
              <a:rPr lang="en-US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ill Sans" charset="0"/>
                <a:ea typeface="AppleMyungjo" charset="0"/>
                <a:cs typeface="AppleMyungjo" charset="0"/>
              </a:rPr>
              <a:t>tecnológicos</a:t>
            </a:r>
            <a:r>
              <a:rPr lang="en-US" sz="4000" dirty="0" smtClean="0">
                <a:solidFill>
                  <a:schemeClr val="bg1"/>
                </a:solidFill>
                <a:latin typeface="Gill Sans" charset="0"/>
                <a:ea typeface="AppleMyungjo" charset="0"/>
                <a:cs typeface="AppleMyungjo" charset="0"/>
              </a:rPr>
              <a:t>.</a:t>
            </a:r>
            <a:endParaRPr lang="en-US" sz="4000" dirty="0">
              <a:solidFill>
                <a:schemeClr val="bg1"/>
              </a:solidFill>
              <a:latin typeface="Gill Sans" charset="0"/>
              <a:ea typeface="AppleMyungjo" charset="0"/>
              <a:cs typeface="AppleMyungj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41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237029" y="888975"/>
            <a:ext cx="8667655" cy="4996160"/>
            <a:chOff x="241300" y="2116276"/>
            <a:chExt cx="8667655" cy="499616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300" y="2789763"/>
              <a:ext cx="8661400" cy="1434544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832" y="4753984"/>
              <a:ext cx="8549123" cy="1435945"/>
            </a:xfrm>
            <a:prstGeom prst="rect">
              <a:avLst/>
            </a:prstGeom>
          </p:spPr>
        </p:pic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560482" y="3672106"/>
              <a:ext cx="1982785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3000" dirty="0" smtClean="0">
                  <a:solidFill>
                    <a:schemeClr val="bg1"/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1980</a:t>
              </a:r>
              <a:endParaRPr lang="en-US" sz="3000" dirty="0">
                <a:solidFill>
                  <a:schemeClr val="bg1"/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846479" y="3665450"/>
              <a:ext cx="1982785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3000" dirty="0" smtClean="0">
                  <a:solidFill>
                    <a:schemeClr val="bg1"/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1990</a:t>
              </a:r>
              <a:endParaRPr lang="en-US" sz="3000" dirty="0">
                <a:solidFill>
                  <a:schemeClr val="bg1"/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6195985" y="3672106"/>
              <a:ext cx="1982785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3000" dirty="0" smtClean="0">
                  <a:solidFill>
                    <a:schemeClr val="bg1"/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2000</a:t>
              </a:r>
              <a:endParaRPr lang="en-US" sz="3000" dirty="0">
                <a:solidFill>
                  <a:schemeClr val="bg1"/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492745" y="2122932"/>
              <a:ext cx="1982785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2000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Espectator</a:t>
              </a:r>
              <a:endPara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3922675" y="2116276"/>
              <a:ext cx="1982785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20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Actor</a:t>
              </a:r>
              <a:endPara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077449" y="2122932"/>
              <a:ext cx="1982785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2000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Productor</a:t>
              </a:r>
              <a:endPara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905972" y="5456674"/>
              <a:ext cx="2991306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20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Internet = </a:t>
              </a:r>
              <a:r>
                <a:rPr lang="en-US" sz="2000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herramienta</a:t>
              </a:r>
              <a:endPara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3617878" y="5450018"/>
              <a:ext cx="1982785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20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Internet = </a:t>
              </a:r>
              <a:r>
                <a:rPr lang="en-US" sz="2000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medio</a:t>
              </a:r>
              <a:endPara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5925052" y="5456674"/>
              <a:ext cx="1982785" cy="1655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20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Persona = </a:t>
              </a:r>
              <a:r>
                <a:rPr lang="en-US" sz="2000" dirty="0" err="1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254000" dist="50800" dir="2700000" algn="tl" rotWithShape="0">
                      <a:srgbClr val="000000">
                        <a:alpha val="95000"/>
                      </a:srgbClr>
                    </a:outerShdw>
                  </a:effectLst>
                  <a:latin typeface="Gill Sans" charset="0"/>
                  <a:ea typeface="AppleMyungjo" charset="0"/>
                  <a:cs typeface="AppleMyungjo" charset="0"/>
                </a:rPr>
                <a:t>medio</a:t>
              </a:r>
              <a:endPara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4000" dist="50800" dir="2700000" algn="tl" rotWithShape="0">
                    <a:srgbClr val="000000">
                      <a:alpha val="95000"/>
                    </a:srgbClr>
                  </a:outerShdw>
                </a:effectLst>
                <a:latin typeface="Gill Sans" charset="0"/>
                <a:ea typeface="AppleMyungjo" charset="0"/>
                <a:cs typeface="AppleMyungj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490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9279</TotalTime>
  <Words>1014</Words>
  <Application>Microsoft Macintosh PowerPoint</Application>
  <PresentationFormat>On-screen Show (4:3)</PresentationFormat>
  <Paragraphs>261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Guillaume Anselin</dc:creator>
  <cp:lastModifiedBy>Jesús Colina Diez</cp:lastModifiedBy>
  <cp:revision>696</cp:revision>
  <cp:lastPrinted>2010-12-15T14:01:56Z</cp:lastPrinted>
  <dcterms:created xsi:type="dcterms:W3CDTF">2010-11-02T00:43:49Z</dcterms:created>
  <dcterms:modified xsi:type="dcterms:W3CDTF">2011-10-17T15:06:40Z</dcterms:modified>
</cp:coreProperties>
</file>