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6" r:id="rId3"/>
    <p:sldId id="267" r:id="rId4"/>
    <p:sldId id="268" r:id="rId5"/>
    <p:sldId id="265" r:id="rId6"/>
    <p:sldId id="259" r:id="rId7"/>
    <p:sldId id="269" r:id="rId8"/>
    <p:sldId id="270" r:id="rId9"/>
    <p:sldId id="273" r:id="rId10"/>
    <p:sldId id="271" r:id="rId11"/>
    <p:sldId id="272" r:id="rId12"/>
    <p:sldId id="274" r:id="rId13"/>
    <p:sldId id="275" r:id="rId14"/>
    <p:sldId id="276" r:id="rId15"/>
    <p:sldId id="277" r:id="rId16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00"/>
    <a:srgbClr val="CA3B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2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0F0A70-6ED4-489B-AED6-88D1FCCE8CBF}" type="doc">
      <dgm:prSet loTypeId="urn:microsoft.com/office/officeart/2005/8/layout/venn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s-CO"/>
        </a:p>
      </dgm:t>
    </dgm:pt>
    <dgm:pt modelId="{A41FE487-CAAB-4054-8596-FEFCAD3186A1}">
      <dgm:prSet phldrT="[Texto]"/>
      <dgm:spPr/>
      <dgm:t>
        <a:bodyPr/>
        <a:lstStyle/>
        <a:p>
          <a:r>
            <a:rPr lang="es-CO" dirty="0" smtClean="0"/>
            <a:t>Interacciones</a:t>
          </a:r>
          <a:endParaRPr lang="es-CO" dirty="0"/>
        </a:p>
      </dgm:t>
    </dgm:pt>
    <dgm:pt modelId="{8EA9CF46-B88B-4914-A648-D26A98DD5D68}" type="parTrans" cxnId="{FFCD5B22-6818-4E3A-BB61-7F0CF38F5995}">
      <dgm:prSet/>
      <dgm:spPr/>
      <dgm:t>
        <a:bodyPr/>
        <a:lstStyle/>
        <a:p>
          <a:endParaRPr lang="es-CO"/>
        </a:p>
      </dgm:t>
    </dgm:pt>
    <dgm:pt modelId="{F4CB41F0-5584-41BF-B65D-4DEEC3A3B1E2}" type="sibTrans" cxnId="{FFCD5B22-6818-4E3A-BB61-7F0CF38F5995}">
      <dgm:prSet/>
      <dgm:spPr/>
      <dgm:t>
        <a:bodyPr/>
        <a:lstStyle/>
        <a:p>
          <a:endParaRPr lang="es-CO"/>
        </a:p>
      </dgm:t>
    </dgm:pt>
    <dgm:pt modelId="{C0E8506C-8174-4074-9169-B7DC3418CE72}">
      <dgm:prSet phldrT="[Texto]"/>
      <dgm:spPr/>
      <dgm:t>
        <a:bodyPr/>
        <a:lstStyle/>
        <a:p>
          <a:r>
            <a:rPr lang="es-CO" dirty="0" smtClean="0"/>
            <a:t>Relaciones</a:t>
          </a:r>
          <a:endParaRPr lang="es-CO" dirty="0"/>
        </a:p>
      </dgm:t>
    </dgm:pt>
    <dgm:pt modelId="{01939B34-C299-45C9-929C-FE6640DDC511}" type="parTrans" cxnId="{7C729109-74F4-4114-88C5-92FFD0A261AC}">
      <dgm:prSet/>
      <dgm:spPr/>
      <dgm:t>
        <a:bodyPr/>
        <a:lstStyle/>
        <a:p>
          <a:endParaRPr lang="es-CO"/>
        </a:p>
      </dgm:t>
    </dgm:pt>
    <dgm:pt modelId="{B3D0AEAD-5316-41C6-B454-4D8D7BFA58F9}" type="sibTrans" cxnId="{7C729109-74F4-4114-88C5-92FFD0A261AC}">
      <dgm:prSet/>
      <dgm:spPr/>
      <dgm:t>
        <a:bodyPr/>
        <a:lstStyle/>
        <a:p>
          <a:endParaRPr lang="es-CO"/>
        </a:p>
      </dgm:t>
    </dgm:pt>
    <dgm:pt modelId="{6C89DF0C-3177-483F-8910-5003BF1FB2B9}">
      <dgm:prSet phldrT="[Texto]"/>
      <dgm:spPr/>
      <dgm:t>
        <a:bodyPr/>
        <a:lstStyle/>
        <a:p>
          <a:r>
            <a:rPr lang="es-CO" dirty="0" smtClean="0"/>
            <a:t>Lazos sociales</a:t>
          </a:r>
          <a:endParaRPr lang="es-CO" dirty="0"/>
        </a:p>
      </dgm:t>
    </dgm:pt>
    <dgm:pt modelId="{A47C6D75-4573-42D3-A1A7-62BBA6C738C3}" type="parTrans" cxnId="{DA7E7113-A85F-4C6C-AC17-1B061FB714F8}">
      <dgm:prSet/>
      <dgm:spPr/>
      <dgm:t>
        <a:bodyPr/>
        <a:lstStyle/>
        <a:p>
          <a:endParaRPr lang="es-CO"/>
        </a:p>
      </dgm:t>
    </dgm:pt>
    <dgm:pt modelId="{170A5656-D0DC-4AE6-BC4D-8D38058DF09B}" type="sibTrans" cxnId="{DA7E7113-A85F-4C6C-AC17-1B061FB714F8}">
      <dgm:prSet/>
      <dgm:spPr/>
      <dgm:t>
        <a:bodyPr/>
        <a:lstStyle/>
        <a:p>
          <a:endParaRPr lang="es-CO"/>
        </a:p>
      </dgm:t>
    </dgm:pt>
    <dgm:pt modelId="{AA891A5A-C1AE-4B9E-AA85-F8705664864D}" type="pres">
      <dgm:prSet presAssocID="{5E0F0A70-6ED4-489B-AED6-88D1FCCE8CB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12E3FD7-D879-4752-A156-B6BCB173BA14}" type="pres">
      <dgm:prSet presAssocID="{A41FE487-CAAB-4054-8596-FEFCAD3186A1}" presName="Name5" presStyleLbl="vennNode1" presStyleIdx="0" presStyleCnt="3" custScaleX="237969" custScaleY="150561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2548D66-B204-4E9A-BD88-C7119146EF97}" type="pres">
      <dgm:prSet presAssocID="{F4CB41F0-5584-41BF-B65D-4DEEC3A3B1E2}" presName="space" presStyleCnt="0"/>
      <dgm:spPr/>
    </dgm:pt>
    <dgm:pt modelId="{63EF58EC-1F05-4E0C-94A8-A196E473EC35}" type="pres">
      <dgm:prSet presAssocID="{C0E8506C-8174-4074-9169-B7DC3418CE72}" presName="Name5" presStyleLbl="vennNode1" presStyleIdx="1" presStyleCnt="3" custScaleX="241153" custScaleY="152300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C564F94A-1615-4A57-B34E-4778BE0702BB}" type="pres">
      <dgm:prSet presAssocID="{B3D0AEAD-5316-41C6-B454-4D8D7BFA58F9}" presName="space" presStyleCnt="0"/>
      <dgm:spPr/>
    </dgm:pt>
    <dgm:pt modelId="{B80440B9-5F52-4370-93D4-88159AFC7758}" type="pres">
      <dgm:prSet presAssocID="{6C89DF0C-3177-483F-8910-5003BF1FB2B9}" presName="Name5" presStyleLbl="vennNode1" presStyleIdx="2" presStyleCnt="3" custScaleX="238757" custScaleY="154338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</dgm:ptLst>
  <dgm:cxnLst>
    <dgm:cxn modelId="{FFCD5B22-6818-4E3A-BB61-7F0CF38F5995}" srcId="{5E0F0A70-6ED4-489B-AED6-88D1FCCE8CBF}" destId="{A41FE487-CAAB-4054-8596-FEFCAD3186A1}" srcOrd="0" destOrd="0" parTransId="{8EA9CF46-B88B-4914-A648-D26A98DD5D68}" sibTransId="{F4CB41F0-5584-41BF-B65D-4DEEC3A3B1E2}"/>
    <dgm:cxn modelId="{7C729109-74F4-4114-88C5-92FFD0A261AC}" srcId="{5E0F0A70-6ED4-489B-AED6-88D1FCCE8CBF}" destId="{C0E8506C-8174-4074-9169-B7DC3418CE72}" srcOrd="1" destOrd="0" parTransId="{01939B34-C299-45C9-929C-FE6640DDC511}" sibTransId="{B3D0AEAD-5316-41C6-B454-4D8D7BFA58F9}"/>
    <dgm:cxn modelId="{DA7E7113-A85F-4C6C-AC17-1B061FB714F8}" srcId="{5E0F0A70-6ED4-489B-AED6-88D1FCCE8CBF}" destId="{6C89DF0C-3177-483F-8910-5003BF1FB2B9}" srcOrd="2" destOrd="0" parTransId="{A47C6D75-4573-42D3-A1A7-62BBA6C738C3}" sibTransId="{170A5656-D0DC-4AE6-BC4D-8D38058DF09B}"/>
    <dgm:cxn modelId="{CE93E798-D6B4-4929-8352-68811A92875A}" type="presOf" srcId="{C0E8506C-8174-4074-9169-B7DC3418CE72}" destId="{63EF58EC-1F05-4E0C-94A8-A196E473EC35}" srcOrd="0" destOrd="0" presId="urn:microsoft.com/office/officeart/2005/8/layout/venn3"/>
    <dgm:cxn modelId="{55CD0622-613D-44A4-A7C4-2AA275B537EE}" type="presOf" srcId="{5E0F0A70-6ED4-489B-AED6-88D1FCCE8CBF}" destId="{AA891A5A-C1AE-4B9E-AA85-F8705664864D}" srcOrd="0" destOrd="0" presId="urn:microsoft.com/office/officeart/2005/8/layout/venn3"/>
    <dgm:cxn modelId="{F66A603C-A13E-4BA4-A26F-B9F097918161}" type="presOf" srcId="{6C89DF0C-3177-483F-8910-5003BF1FB2B9}" destId="{B80440B9-5F52-4370-93D4-88159AFC7758}" srcOrd="0" destOrd="0" presId="urn:microsoft.com/office/officeart/2005/8/layout/venn3"/>
    <dgm:cxn modelId="{20EEA661-D824-4615-8F79-3EDE5D3F7D75}" type="presOf" srcId="{A41FE487-CAAB-4054-8596-FEFCAD3186A1}" destId="{612E3FD7-D879-4752-A156-B6BCB173BA14}" srcOrd="0" destOrd="0" presId="urn:microsoft.com/office/officeart/2005/8/layout/venn3"/>
    <dgm:cxn modelId="{6A8ADA23-FFBF-484A-A721-A59CA44CBA5D}" type="presParOf" srcId="{AA891A5A-C1AE-4B9E-AA85-F8705664864D}" destId="{612E3FD7-D879-4752-A156-B6BCB173BA14}" srcOrd="0" destOrd="0" presId="urn:microsoft.com/office/officeart/2005/8/layout/venn3"/>
    <dgm:cxn modelId="{899A98D1-3F72-4483-8EA0-3513A4177BBC}" type="presParOf" srcId="{AA891A5A-C1AE-4B9E-AA85-F8705664864D}" destId="{C2548D66-B204-4E9A-BD88-C7119146EF97}" srcOrd="1" destOrd="0" presId="urn:microsoft.com/office/officeart/2005/8/layout/venn3"/>
    <dgm:cxn modelId="{E12A20E8-F1B4-4E65-9845-5C2427B9A234}" type="presParOf" srcId="{AA891A5A-C1AE-4B9E-AA85-F8705664864D}" destId="{63EF58EC-1F05-4E0C-94A8-A196E473EC35}" srcOrd="2" destOrd="0" presId="urn:microsoft.com/office/officeart/2005/8/layout/venn3"/>
    <dgm:cxn modelId="{A38C8EB4-B36B-48A9-93BB-6F06BF90C439}" type="presParOf" srcId="{AA891A5A-C1AE-4B9E-AA85-F8705664864D}" destId="{C564F94A-1615-4A57-B34E-4778BE0702BB}" srcOrd="3" destOrd="0" presId="urn:microsoft.com/office/officeart/2005/8/layout/venn3"/>
    <dgm:cxn modelId="{C5E8991F-CB77-48DC-BBC8-AF9BC96683E6}" type="presParOf" srcId="{AA891A5A-C1AE-4B9E-AA85-F8705664864D}" destId="{B80440B9-5F52-4370-93D4-88159AFC7758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2E3FD7-D879-4752-A156-B6BCB173BA14}">
      <dsp:nvSpPr>
        <dsp:cNvPr id="0" name=""/>
        <dsp:cNvSpPr/>
      </dsp:nvSpPr>
      <dsp:spPr>
        <a:xfrm>
          <a:off x="1175" y="776694"/>
          <a:ext cx="2097279" cy="132693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8502" tIns="25400" rIns="48502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Interacciones</a:t>
          </a:r>
          <a:endParaRPr lang="es-CO" sz="2000" kern="1200" dirty="0"/>
        </a:p>
      </dsp:txBody>
      <dsp:txXfrm>
        <a:off x="308314" y="971018"/>
        <a:ext cx="1483001" cy="938282"/>
      </dsp:txXfrm>
    </dsp:sp>
    <dsp:sp modelId="{63EF58EC-1F05-4E0C-94A8-A196E473EC35}">
      <dsp:nvSpPr>
        <dsp:cNvPr id="0" name=""/>
        <dsp:cNvSpPr/>
      </dsp:nvSpPr>
      <dsp:spPr>
        <a:xfrm>
          <a:off x="1922189" y="769031"/>
          <a:ext cx="2125340" cy="134225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8502" tIns="25400" rIns="48502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Relaciones</a:t>
          </a:r>
          <a:endParaRPr lang="es-CO" sz="2000" kern="1200" dirty="0"/>
        </a:p>
      </dsp:txBody>
      <dsp:txXfrm>
        <a:off x="2233438" y="965600"/>
        <a:ext cx="1502842" cy="949119"/>
      </dsp:txXfrm>
    </dsp:sp>
    <dsp:sp modelId="{B80440B9-5F52-4370-93D4-88159AFC7758}">
      <dsp:nvSpPr>
        <dsp:cNvPr id="0" name=""/>
        <dsp:cNvSpPr/>
      </dsp:nvSpPr>
      <dsp:spPr>
        <a:xfrm>
          <a:off x="3871264" y="760050"/>
          <a:ext cx="2104223" cy="13602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8502" tIns="25400" rIns="48502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2000" kern="1200" dirty="0" smtClean="0"/>
            <a:t>Lazos sociales</a:t>
          </a:r>
          <a:endParaRPr lang="es-CO" sz="2000" kern="1200" dirty="0"/>
        </a:p>
      </dsp:txBody>
      <dsp:txXfrm>
        <a:off x="4179420" y="959249"/>
        <a:ext cx="1487911" cy="9618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471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0499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7547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92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9251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8121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854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81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26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28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9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3639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8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63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3342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6063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83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0498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3944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3344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4188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3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FA303-CC97-4A16-B9F6-8118FB8E142F}" type="datetimeFigureOut">
              <a:rPr lang="es-CO" smtClean="0"/>
              <a:t>14/10/2011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0DBBD-F943-48C5-8353-E2F89E274C6A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14410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3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40427-28BD-4FE3-8AE8-1225F11EBCE8}" type="datetimeFigureOut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14/10/2011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C4FFF-E635-4B82-BFFF-0E476A085871}" type="slidenum">
              <a:rPr lang="es-CO" smtClean="0">
                <a:solidFill>
                  <a:prstClr val="white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4034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humanismoyconectividad.wordpress.com/2011/01/10/manuel-castells-habla-de-wikileak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MIS DOCUMENTOS-D\VICKY\DOC.VE\imagesCABFTDW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30000" contrast="-40000"/>
          </a:blip>
          <a:srcRect l="3225" t="9691" r="4205" b="8024"/>
          <a:stretch>
            <a:fillRect/>
          </a:stretch>
        </p:blipFill>
        <p:spPr bwMode="auto">
          <a:xfrm>
            <a:off x="323528" y="180639"/>
            <a:ext cx="8496944" cy="6464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5 Rectángulo"/>
          <p:cNvSpPr/>
          <p:nvPr/>
        </p:nvSpPr>
        <p:spPr>
          <a:xfrm>
            <a:off x="539552" y="476672"/>
            <a:ext cx="820891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8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Fieles en-red-</a:t>
            </a:r>
            <a:r>
              <a:rPr lang="es-ES" sz="8000" b="1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ados</a:t>
            </a:r>
            <a:r>
              <a:rPr lang="es-ES" sz="8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 </a:t>
            </a:r>
            <a:r>
              <a:rPr lang="es-CO" sz="8000" dirty="0">
                <a:solidFill>
                  <a:prstClr val="white"/>
                </a:solidFill>
                <a:latin typeface="Lucida Handwriting" pitchFamily="66" charset="0"/>
              </a:rPr>
              <a:t/>
            </a:r>
            <a:br>
              <a:rPr lang="es-CO" sz="8000" dirty="0">
                <a:solidFill>
                  <a:prstClr val="white"/>
                </a:solidFill>
                <a:latin typeface="Lucida Handwriting" pitchFamily="66" charset="0"/>
              </a:rPr>
            </a:br>
            <a:r>
              <a:rPr lang="es-E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Hacia la conformación de </a:t>
            </a:r>
            <a:br>
              <a:rPr lang="es-E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 digitales </a:t>
            </a:r>
            <a:r>
              <a:rPr lang="es-CO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3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Reconocimiento Religioso</a:t>
            </a:r>
            <a:r>
              <a:rPr lang="es-CO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CO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s-CO" b="1" dirty="0">
              <a:solidFill>
                <a:prstClr val="white"/>
              </a:solidFill>
            </a:endParaRPr>
          </a:p>
          <a:p>
            <a:pPr algn="ctr"/>
            <a:r>
              <a:rPr lang="es-CO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Congreso RIIAL</a:t>
            </a:r>
            <a:r>
              <a:rPr lang="es-CO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/>
            </a:r>
            <a:br>
              <a:rPr lang="es-CO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s-CO" b="1" i="1" dirty="0">
                <a:solidFill>
                  <a:srgbClr val="C00000"/>
                </a:solidFill>
              </a:rPr>
              <a:t> </a:t>
            </a:r>
            <a:r>
              <a:rPr lang="es-CO" sz="1600" b="1" dirty="0">
                <a:solidFill>
                  <a:srgbClr val="C00000"/>
                </a:solidFill>
              </a:rPr>
              <a:t>17 – 19 de Octubre de 2011 </a:t>
            </a:r>
            <a:r>
              <a:rPr lang="es-CO" sz="1600" dirty="0">
                <a:solidFill>
                  <a:srgbClr val="C00000"/>
                </a:solidFill>
              </a:rPr>
              <a:t/>
            </a:r>
            <a:br>
              <a:rPr lang="es-CO" sz="1600" dirty="0">
                <a:solidFill>
                  <a:srgbClr val="C00000"/>
                </a:solidFill>
              </a:rPr>
            </a:br>
            <a:r>
              <a:rPr lang="es-CO" b="1" dirty="0">
                <a:solidFill>
                  <a:schemeClr val="bg1"/>
                </a:solidFill>
              </a:rPr>
              <a:t>Pontificia</a:t>
            </a:r>
            <a:r>
              <a:rPr lang="es-CO" dirty="0">
                <a:solidFill>
                  <a:schemeClr val="bg1"/>
                </a:solidFill>
              </a:rPr>
              <a:t> </a:t>
            </a:r>
            <a:r>
              <a:rPr lang="es-CO" b="1" dirty="0">
                <a:solidFill>
                  <a:schemeClr val="bg1"/>
                </a:solidFill>
              </a:rPr>
              <a:t>Universidad Católica</a:t>
            </a:r>
          </a:p>
          <a:p>
            <a:pPr algn="ctr"/>
            <a:r>
              <a:rPr lang="es-CO" sz="1600" b="1" dirty="0">
                <a:solidFill>
                  <a:schemeClr val="bg1"/>
                </a:solidFill>
              </a:rPr>
              <a:t>Santiago de Chile</a:t>
            </a:r>
          </a:p>
          <a:p>
            <a:pPr algn="ctr"/>
            <a:endParaRPr lang="es-CO" sz="2000" b="1" dirty="0">
              <a:solidFill>
                <a:prstClr val="black"/>
              </a:solidFill>
            </a:endParaRPr>
          </a:p>
          <a:p>
            <a:pPr algn="ctr"/>
            <a:endParaRPr lang="es-CO" sz="2000" b="1" dirty="0">
              <a:solidFill>
                <a:prstClr val="black"/>
              </a:solidFill>
            </a:endParaRPr>
          </a:p>
          <a:p>
            <a:pPr algn="ctr"/>
            <a:endParaRPr lang="es-CO" sz="2000" b="1" dirty="0">
              <a:solidFill>
                <a:prstClr val="black"/>
              </a:solidFill>
            </a:endParaRPr>
          </a:p>
          <a:p>
            <a:pPr algn="ctr"/>
            <a:r>
              <a:rPr lang="es-ES" sz="1600" b="1" dirty="0">
                <a:solidFill>
                  <a:schemeClr val="bg1"/>
                </a:solidFill>
              </a:rPr>
              <a:t>Luis Ignacio Sierra Gutiérrez, PhD</a:t>
            </a:r>
            <a:r>
              <a:rPr lang="es-ES" dirty="0">
                <a:solidFill>
                  <a:srgbClr val="C00000"/>
                </a:solidFill>
              </a:rPr>
              <a:t/>
            </a:r>
            <a:br>
              <a:rPr lang="es-ES" dirty="0">
                <a:solidFill>
                  <a:srgbClr val="C00000"/>
                </a:solidFill>
              </a:rPr>
            </a:br>
            <a:r>
              <a:rPr lang="es-ES" sz="1200" dirty="0">
                <a:solidFill>
                  <a:schemeClr val="bg1"/>
                </a:solidFill>
              </a:rPr>
              <a:t>l</a:t>
            </a:r>
            <a:r>
              <a:rPr lang="es-ES" sz="1200" b="1" dirty="0">
                <a:solidFill>
                  <a:schemeClr val="bg1"/>
                </a:solidFill>
              </a:rPr>
              <a:t>isierra@javeriana.edu.co</a:t>
            </a:r>
            <a:r>
              <a:rPr lang="es-ES" sz="12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</a:rPr>
              <a:t>Departamento de Comunicación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</a:rPr>
              <a:t>Pontificia Universidad Javeriana</a:t>
            </a:r>
          </a:p>
          <a:p>
            <a:pPr algn="ctr"/>
            <a:r>
              <a:rPr lang="es-ES" sz="1200" dirty="0">
                <a:solidFill>
                  <a:schemeClr val="bg1"/>
                </a:solidFill>
              </a:rPr>
              <a:t>Bogotá, Colombia</a:t>
            </a:r>
            <a:r>
              <a:rPr lang="es-ES" sz="1600" dirty="0">
                <a:solidFill>
                  <a:prstClr val="white"/>
                </a:solidFill>
              </a:rPr>
              <a:t/>
            </a:r>
            <a:br>
              <a:rPr lang="es-ES" sz="1600" dirty="0">
                <a:solidFill>
                  <a:prstClr val="white"/>
                </a:solidFill>
              </a:rPr>
            </a:br>
            <a:r>
              <a:rPr lang="es-CO" sz="2000" b="1" dirty="0">
                <a:solidFill>
                  <a:prstClr val="white"/>
                </a:solidFill>
              </a:rPr>
              <a:t/>
            </a:r>
            <a:br>
              <a:rPr lang="es-CO" sz="2000" b="1" dirty="0">
                <a:solidFill>
                  <a:prstClr val="white"/>
                </a:solidFill>
              </a:rPr>
            </a:br>
            <a:r>
              <a:rPr lang="es-CO" sz="2000" dirty="0">
                <a:solidFill>
                  <a:prstClr val="black"/>
                </a:solidFill>
              </a:rPr>
              <a:t/>
            </a:r>
            <a:br>
              <a:rPr lang="es-CO" sz="2000" dirty="0">
                <a:solidFill>
                  <a:prstClr val="black"/>
                </a:solidFill>
              </a:rPr>
            </a:br>
            <a:r>
              <a:rPr lang="es-CO" sz="1600" i="1" dirty="0">
                <a:solidFill>
                  <a:prstClr val="black"/>
                </a:solidFill>
              </a:rPr>
              <a:t/>
            </a:r>
            <a:br>
              <a:rPr lang="es-CO" sz="1600" i="1" dirty="0">
                <a:solidFill>
                  <a:prstClr val="black"/>
                </a:solidFill>
              </a:rPr>
            </a:br>
            <a:endParaRPr lang="es-CO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73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229600" cy="648072"/>
          </a:xfrm>
        </p:spPr>
        <p:txBody>
          <a:bodyPr>
            <a:noAutofit/>
          </a:bodyPr>
          <a:lstStyle/>
          <a:p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DIGITALES DE RECONOCIMIENTO RELIGIOSO</a:t>
            </a:r>
            <a:r>
              <a:rPr lang="es-CO" sz="2400" dirty="0" smtClean="0"/>
              <a:t/>
            </a:r>
            <a:br>
              <a:rPr lang="es-CO" sz="2400" dirty="0" smtClean="0"/>
            </a:br>
            <a:r>
              <a:rPr lang="es-CO" sz="2400" dirty="0" smtClean="0"/>
              <a:t/>
            </a:r>
            <a:br>
              <a:rPr lang="es-CO" sz="2400" dirty="0" smtClean="0"/>
            </a:br>
            <a:endParaRPr lang="es-CO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363272" cy="54006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CO" sz="1800" b="1" dirty="0" smtClean="0"/>
              <a:t>☼</a:t>
            </a:r>
            <a:r>
              <a:rPr lang="es-CO" sz="1800" dirty="0" smtClean="0"/>
              <a:t>   </a:t>
            </a:r>
            <a:r>
              <a:rPr lang="es-CO" sz="1800" b="1" dirty="0" smtClean="0"/>
              <a:t>El campo religioso </a:t>
            </a:r>
            <a:r>
              <a:rPr lang="es-CO" sz="1800" dirty="0" smtClean="0"/>
              <a:t>se ha transformado, generándose una </a:t>
            </a:r>
            <a:r>
              <a:rPr lang="es-CO" sz="1800" b="1" dirty="0" smtClean="0"/>
              <a:t>nueva lógica de</a:t>
            </a:r>
          </a:p>
          <a:p>
            <a:pPr marL="0" indent="0">
              <a:buNone/>
            </a:pPr>
            <a:r>
              <a:rPr lang="es-CO" sz="1800" b="1" dirty="0"/>
              <a:t> </a:t>
            </a:r>
            <a:r>
              <a:rPr lang="es-CO" sz="1800" b="1" dirty="0" smtClean="0"/>
              <a:t>      divulgación</a:t>
            </a:r>
            <a:r>
              <a:rPr lang="es-CO" sz="1800" dirty="0" smtClean="0"/>
              <a:t>, </a:t>
            </a:r>
            <a:r>
              <a:rPr lang="es-CO" sz="1800" b="1" dirty="0" smtClean="0"/>
              <a:t>vivencia y experiencia del mensaje religioso.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r>
              <a:rPr lang="es-CO" sz="1800" b="1" dirty="0" smtClean="0"/>
              <a:t>☼</a:t>
            </a:r>
            <a:r>
              <a:rPr lang="es-CO" sz="1800" dirty="0" smtClean="0"/>
              <a:t>   </a:t>
            </a:r>
            <a:r>
              <a:rPr lang="es-CO" sz="1800" b="1" dirty="0" smtClean="0"/>
              <a:t>Templo virtual </a:t>
            </a:r>
            <a:r>
              <a:rPr lang="es-CO" sz="1800" dirty="0" smtClean="0"/>
              <a:t>congrega, convoca y asocia multitudes en el ciberespacio para</a:t>
            </a:r>
          </a:p>
          <a:p>
            <a:pPr marL="0" indent="0"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</a:t>
            </a:r>
            <a:r>
              <a:rPr lang="es-CO" sz="1800" b="1" dirty="0" smtClean="0"/>
              <a:t>visibilizar, compartir y reconocer fe e inquietudes religiosas en una comunidad de</a:t>
            </a:r>
            <a:endParaRPr lang="es-CO" sz="800" dirty="0" smtClean="0"/>
          </a:p>
          <a:p>
            <a:pPr marL="0" indent="0" algn="ctr">
              <a:buNone/>
            </a:pPr>
            <a:r>
              <a:rPr lang="es-CO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ge Italic" pitchFamily="66" charset="0"/>
              </a:rPr>
              <a:t> fieles  en–red - ados</a:t>
            </a:r>
            <a:endParaRPr lang="es-CO" sz="8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s-CO" sz="1800" b="1" dirty="0" smtClean="0"/>
              <a:t>☼</a:t>
            </a:r>
            <a:r>
              <a:rPr lang="es-CO" sz="1800" dirty="0" smtClean="0"/>
              <a:t>   Hay tanto </a:t>
            </a:r>
            <a:r>
              <a:rPr lang="es-CO" sz="1800" b="1" dirty="0" smtClean="0"/>
              <a:t>Fanáticos fundamentalistas  </a:t>
            </a:r>
            <a:r>
              <a:rPr lang="es-CO" sz="1800" dirty="0" smtClean="0"/>
              <a:t>como   </a:t>
            </a:r>
            <a:r>
              <a:rPr lang="es-CO" sz="1800" b="1" dirty="0" smtClean="0"/>
              <a:t>moderados evangelizadores.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r>
              <a:rPr lang="es-CO" sz="1800" b="1" dirty="0" smtClean="0"/>
              <a:t>☼</a:t>
            </a:r>
            <a:r>
              <a:rPr lang="es-CO" sz="1800" dirty="0" smtClean="0"/>
              <a:t>   </a:t>
            </a:r>
            <a:r>
              <a:rPr lang="es-CO" sz="1800" b="1" dirty="0" smtClean="0"/>
              <a:t>El horizonte para el creyente se ha reconfigurado con nuevas ofertas y </a:t>
            </a:r>
          </a:p>
          <a:p>
            <a:pPr marL="0" indent="0">
              <a:buNone/>
            </a:pPr>
            <a:r>
              <a:rPr lang="es-CO" sz="1800" b="1" dirty="0"/>
              <a:t> </a:t>
            </a:r>
            <a:r>
              <a:rPr lang="es-CO" sz="1800" b="1" dirty="0" smtClean="0"/>
              <a:t>      posibilidades.</a:t>
            </a:r>
          </a:p>
          <a:p>
            <a:pPr marL="0" indent="0">
              <a:buNone/>
            </a:pPr>
            <a:endParaRPr lang="es-CO" sz="900" b="1" dirty="0" smtClean="0"/>
          </a:p>
          <a:p>
            <a:pPr marL="0" indent="0">
              <a:buNone/>
            </a:pPr>
            <a:r>
              <a:rPr lang="es-CO" sz="1800" dirty="0" smtClean="0"/>
              <a:t>☼   Panorama de </a:t>
            </a:r>
            <a:r>
              <a:rPr lang="es-CO" sz="1800" b="1" dirty="0" smtClean="0"/>
              <a:t>“mutación religiosa” </a:t>
            </a:r>
            <a:r>
              <a:rPr lang="es-CO" sz="1800" dirty="0" smtClean="0"/>
              <a:t>como cambio cultural de dimensiones y alcances</a:t>
            </a:r>
          </a:p>
          <a:p>
            <a:pPr marL="0" indent="0"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</a:t>
            </a:r>
            <a:r>
              <a:rPr lang="es-CO" sz="1600" dirty="0" smtClean="0"/>
              <a:t> </a:t>
            </a:r>
            <a:r>
              <a:rPr lang="es-CO" sz="1800" dirty="0" smtClean="0"/>
              <a:t>importantes para el científico social.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r>
              <a:rPr lang="es-CO" sz="1800" dirty="0" smtClean="0"/>
              <a:t>☼   </a:t>
            </a:r>
            <a:r>
              <a:rPr lang="es-CO" sz="1800" b="1" dirty="0" smtClean="0"/>
              <a:t>Factores decisivos: </a:t>
            </a:r>
            <a:r>
              <a:rPr lang="es-CO" sz="1800" dirty="0" smtClean="0"/>
              <a:t>Globalización religiosa, avance misionero internacional, </a:t>
            </a:r>
          </a:p>
          <a:p>
            <a:pPr marL="0" indent="0"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urbanización y modernización,  incertidumbre social generalizada, vacíos religiosos</a:t>
            </a:r>
          </a:p>
          <a:p>
            <a:pPr marL="0" indent="0"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dejados por la Iglesia Católica, búsqueda de identidad y sentido, proselitismo</a:t>
            </a:r>
          </a:p>
          <a:p>
            <a:pPr marL="0" indent="0"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agresivo, mayor participación de laicos, posibilidades que ofrece la web 2.0.</a:t>
            </a:r>
          </a:p>
          <a:p>
            <a:pPr marL="0" indent="0">
              <a:buNone/>
            </a:pP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281516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91264" cy="6048672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FFC000"/>
                </a:solidFill>
              </a:rPr>
              <a:t>+ </a:t>
            </a:r>
            <a:r>
              <a:rPr lang="es-CO" sz="2200" b="1" dirty="0" smtClean="0"/>
              <a:t> </a:t>
            </a:r>
            <a:r>
              <a:rPr lang="es-CO" sz="2200" dirty="0" smtClean="0"/>
              <a:t>Eje</a:t>
            </a:r>
            <a:r>
              <a:rPr lang="es-CO" sz="2200" b="1" dirty="0" smtClean="0"/>
              <a:t> </a:t>
            </a:r>
            <a:r>
              <a:rPr lang="es-CO" sz="2200" b="1" dirty="0" smtClean="0">
                <a:solidFill>
                  <a:srgbClr val="FFC000"/>
                </a:solidFill>
              </a:rPr>
              <a:t>templo - sacerdote – fiel</a:t>
            </a:r>
            <a:r>
              <a:rPr lang="es-CO" sz="2200" b="1" dirty="0" smtClean="0">
                <a:solidFill>
                  <a:schemeClr val="bg1"/>
                </a:solidFill>
              </a:rPr>
              <a:t>,  </a:t>
            </a:r>
            <a:r>
              <a:rPr lang="es-CO" sz="2200" dirty="0" smtClean="0"/>
              <a:t>se </a:t>
            </a:r>
            <a:r>
              <a:rPr lang="es-CO" sz="2200" dirty="0"/>
              <a:t>dislocó hacia la figura del </a:t>
            </a:r>
            <a:endParaRPr lang="es-CO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s-CO" sz="2200" dirty="0"/>
              <a:t> </a:t>
            </a:r>
            <a:r>
              <a:rPr lang="es-CO" sz="2200" dirty="0" smtClean="0"/>
              <a:t>   </a:t>
            </a:r>
            <a:r>
              <a:rPr lang="es-CO" sz="2200" b="1" dirty="0" smtClean="0">
                <a:solidFill>
                  <a:srgbClr val="FFC000"/>
                </a:solidFill>
              </a:rPr>
              <a:t>predicador </a:t>
            </a:r>
            <a:r>
              <a:rPr lang="es-CO" sz="2200" b="1" dirty="0">
                <a:solidFill>
                  <a:srgbClr val="FFC000"/>
                </a:solidFill>
              </a:rPr>
              <a:t>mediático – pantalla - sitio web – ciber /tele fiel.</a:t>
            </a:r>
          </a:p>
          <a:p>
            <a:pPr marL="0" indent="0">
              <a:buNone/>
            </a:pPr>
            <a:endParaRPr lang="es-CO" sz="800" b="1" dirty="0"/>
          </a:p>
          <a:p>
            <a:pPr marL="0" indent="0">
              <a:buNone/>
            </a:pPr>
            <a:r>
              <a:rPr lang="es-CO" sz="2200" b="1" dirty="0" smtClean="0">
                <a:solidFill>
                  <a:srgbClr val="FFC000"/>
                </a:solidFill>
              </a:rPr>
              <a:t>+</a:t>
            </a:r>
            <a:r>
              <a:rPr lang="es-CO" sz="2200" b="1" dirty="0" smtClean="0"/>
              <a:t>  </a:t>
            </a:r>
            <a:r>
              <a:rPr lang="es-CO" sz="2200" dirty="0" smtClean="0"/>
              <a:t>Muchas </a:t>
            </a:r>
            <a:r>
              <a:rPr lang="es-CO" sz="2200" b="1" dirty="0">
                <a:solidFill>
                  <a:srgbClr val="FFC000"/>
                </a:solidFill>
              </a:rPr>
              <a:t>redes religiosas </a:t>
            </a:r>
            <a:r>
              <a:rPr lang="es-CO" sz="2200" b="1" dirty="0" smtClean="0">
                <a:solidFill>
                  <a:srgbClr val="FFC000"/>
                </a:solidFill>
              </a:rPr>
              <a:t> </a:t>
            </a:r>
            <a:r>
              <a:rPr lang="es-CO" sz="2200" dirty="0" smtClean="0"/>
              <a:t>tienen</a:t>
            </a:r>
            <a:r>
              <a:rPr lang="es-CO" sz="2200" b="1" dirty="0" smtClean="0"/>
              <a:t> </a:t>
            </a:r>
            <a:r>
              <a:rPr lang="es-CO" sz="2200" b="1" dirty="0"/>
              <a:t>- </a:t>
            </a:r>
            <a:r>
              <a:rPr lang="es-CO" sz="2200" b="1" dirty="0">
                <a:solidFill>
                  <a:srgbClr val="FFC000"/>
                </a:solidFill>
              </a:rPr>
              <a:t>reglas </a:t>
            </a:r>
            <a:r>
              <a:rPr lang="es-CO" sz="2200" b="1" dirty="0" smtClean="0">
                <a:solidFill>
                  <a:srgbClr val="FFC000"/>
                </a:solidFill>
              </a:rPr>
              <a:t>de comportamiento </a:t>
            </a:r>
            <a:r>
              <a:rPr lang="es-CO" sz="2200" b="1" dirty="0" smtClean="0"/>
              <a:t>- </a:t>
            </a:r>
            <a:r>
              <a:rPr lang="es-CO" sz="2200" dirty="0" smtClean="0"/>
              <a:t>que</a:t>
            </a:r>
          </a:p>
          <a:p>
            <a:pPr marL="0" indent="0">
              <a:buNone/>
            </a:pPr>
            <a:r>
              <a:rPr lang="es-CO" sz="2200" b="1" dirty="0" smtClean="0"/>
              <a:t>    </a:t>
            </a:r>
            <a:r>
              <a:rPr lang="es-CO" sz="2200" dirty="0" smtClean="0"/>
              <a:t>las </a:t>
            </a:r>
            <a:r>
              <a:rPr lang="es-CO" sz="2200" dirty="0"/>
              <a:t>hacen más atractivas, aunque restrictivas. En </a:t>
            </a:r>
            <a:r>
              <a:rPr lang="es-CO" sz="2200" dirty="0" smtClean="0"/>
              <a:t>contraposición, </a:t>
            </a:r>
          </a:p>
          <a:p>
            <a:pPr marL="0" indent="0">
              <a:buNone/>
            </a:pPr>
            <a:r>
              <a:rPr lang="es-CO" sz="2200" dirty="0"/>
              <a:t> </a:t>
            </a:r>
            <a:r>
              <a:rPr lang="es-CO" sz="2200" dirty="0" smtClean="0"/>
              <a:t>   están </a:t>
            </a:r>
            <a:r>
              <a:rPr lang="es-CO" sz="2200" dirty="0"/>
              <a:t>aquellas más permisivas  donde es permitido hablar de todo</a:t>
            </a:r>
            <a:r>
              <a:rPr lang="es-CO" sz="2200" dirty="0" smtClean="0"/>
              <a:t>,</a:t>
            </a:r>
          </a:p>
          <a:p>
            <a:pPr marL="0" indent="0">
              <a:buNone/>
            </a:pPr>
            <a:r>
              <a:rPr lang="es-CO" sz="2200" dirty="0"/>
              <a:t> </a:t>
            </a:r>
            <a:r>
              <a:rPr lang="es-CO" sz="2200" dirty="0" smtClean="0"/>
              <a:t>   sin </a:t>
            </a:r>
            <a:r>
              <a:rPr lang="es-CO" sz="2200" dirty="0"/>
              <a:t>límites ni control de ningún tipo.</a:t>
            </a:r>
          </a:p>
          <a:p>
            <a:pPr marL="0" indent="0">
              <a:buNone/>
            </a:pPr>
            <a:endParaRPr lang="es-CO" sz="2000" dirty="0" smtClean="0"/>
          </a:p>
          <a:p>
            <a:pPr marL="0" indent="0">
              <a:buNone/>
            </a:pPr>
            <a:endParaRPr lang="es-CO" sz="2000" dirty="0"/>
          </a:p>
          <a:p>
            <a:pPr marL="0" indent="0">
              <a:buNone/>
            </a:pPr>
            <a:endParaRPr lang="es-CO" sz="2000" dirty="0" smtClean="0"/>
          </a:p>
          <a:p>
            <a:pPr marL="0" indent="0">
              <a:buNone/>
            </a:pPr>
            <a:endParaRPr lang="es-CO" sz="2000" dirty="0"/>
          </a:p>
          <a:p>
            <a:pPr marL="0" indent="0">
              <a:buNone/>
            </a:pPr>
            <a:endParaRPr lang="es-CO" sz="2000" dirty="0" smtClean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2000" dirty="0"/>
          </a:p>
          <a:p>
            <a:pPr marL="0" indent="0"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FFC000"/>
                </a:solidFill>
              </a:rPr>
              <a:t>+</a:t>
            </a:r>
            <a:r>
              <a:rPr lang="es-CO" sz="2200" b="1" dirty="0" smtClean="0"/>
              <a:t>  </a:t>
            </a:r>
            <a:r>
              <a:rPr lang="es-CO" sz="2200" dirty="0" smtClean="0"/>
              <a:t>La persona, por el </a:t>
            </a:r>
            <a:r>
              <a:rPr lang="es-CO" sz="2200" dirty="0"/>
              <a:t>hecho </a:t>
            </a:r>
            <a:r>
              <a:rPr lang="es-CO" sz="2200" dirty="0" smtClean="0"/>
              <a:t>de </a:t>
            </a:r>
            <a:r>
              <a:rPr lang="es-CO" sz="2200" dirty="0"/>
              <a:t>relacionarse vía portal, ya </a:t>
            </a:r>
            <a:r>
              <a:rPr lang="es-CO" sz="2200" dirty="0" smtClean="0"/>
              <a:t>está creando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2200" dirty="0"/>
              <a:t> </a:t>
            </a:r>
            <a:r>
              <a:rPr lang="es-CO" sz="2200" dirty="0" smtClean="0"/>
              <a:t>   una</a:t>
            </a:r>
            <a:r>
              <a:rPr lang="es-CO" sz="2200" b="1" dirty="0" smtClean="0"/>
              <a:t> </a:t>
            </a:r>
            <a:r>
              <a:rPr lang="es-CO" sz="2200" b="1" dirty="0">
                <a:solidFill>
                  <a:srgbClr val="FFC000"/>
                </a:solidFill>
              </a:rPr>
              <a:t>forma de espiritualidad </a:t>
            </a:r>
            <a:r>
              <a:rPr lang="es-CO" sz="2200" dirty="0"/>
              <a:t>o una </a:t>
            </a:r>
            <a:r>
              <a:rPr lang="es-CO" sz="2200" b="1" dirty="0">
                <a:solidFill>
                  <a:srgbClr val="FFC000"/>
                </a:solidFill>
              </a:rPr>
              <a:t>forma </a:t>
            </a:r>
            <a:r>
              <a:rPr lang="es-CO" sz="2200" b="1" dirty="0" smtClean="0">
                <a:solidFill>
                  <a:srgbClr val="FFC000"/>
                </a:solidFill>
              </a:rPr>
              <a:t>diferente de </a:t>
            </a:r>
            <a:r>
              <a:rPr lang="es-CO" sz="2200" b="1" dirty="0">
                <a:solidFill>
                  <a:srgbClr val="FFC000"/>
                </a:solidFill>
              </a:rPr>
              <a:t>ver la </a:t>
            </a:r>
            <a:r>
              <a:rPr lang="es-CO" sz="2200" b="1" dirty="0" smtClean="0">
                <a:solidFill>
                  <a:srgbClr val="FFC000"/>
                </a:solidFill>
              </a:rPr>
              <a:t>religión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2200" b="1" dirty="0">
                <a:solidFill>
                  <a:schemeClr val="bg1"/>
                </a:solidFill>
              </a:rPr>
              <a:t> </a:t>
            </a:r>
            <a:r>
              <a:rPr lang="es-CO" sz="2200" b="1" dirty="0" smtClean="0">
                <a:solidFill>
                  <a:schemeClr val="bg1"/>
                </a:solidFill>
              </a:rPr>
              <a:t>   </a:t>
            </a:r>
            <a:r>
              <a:rPr lang="es-CO" sz="2200" dirty="0" smtClean="0"/>
              <a:t>sin </a:t>
            </a:r>
            <a:r>
              <a:rPr lang="es-CO" sz="2200" dirty="0"/>
              <a:t>detenerse a reflexionar críticamente sobre </a:t>
            </a:r>
            <a:r>
              <a:rPr lang="es-CO" sz="2200" dirty="0" smtClean="0"/>
              <a:t>las implicaciones de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2200" dirty="0"/>
              <a:t> </a:t>
            </a:r>
            <a:r>
              <a:rPr lang="es-CO" sz="2200" dirty="0" smtClean="0"/>
              <a:t>   </a:t>
            </a:r>
            <a:r>
              <a:rPr lang="es-CO" sz="2200" dirty="0"/>
              <a:t>este</a:t>
            </a:r>
            <a:r>
              <a:rPr lang="es-CO" sz="2200" b="1" dirty="0"/>
              <a:t> </a:t>
            </a:r>
            <a:r>
              <a:rPr lang="es-CO" sz="2200" b="1" dirty="0">
                <a:solidFill>
                  <a:srgbClr val="FFC000"/>
                </a:solidFill>
              </a:rPr>
              <a:t>nuevo tipo de espiritualidad </a:t>
            </a:r>
            <a:r>
              <a:rPr lang="es-CO" sz="2200" dirty="0" smtClean="0">
                <a:solidFill>
                  <a:srgbClr val="FFC000"/>
                </a:solidFill>
              </a:rPr>
              <a:t>(</a:t>
            </a:r>
            <a:r>
              <a:rPr lang="es-CO" sz="2200" dirty="0">
                <a:solidFill>
                  <a:srgbClr val="FFC000"/>
                </a:solidFill>
              </a:rPr>
              <a:t>P. Gomes, </a:t>
            </a:r>
            <a:r>
              <a:rPr lang="es-CO" sz="2200" dirty="0" smtClean="0">
                <a:solidFill>
                  <a:srgbClr val="FFC000"/>
                </a:solidFill>
              </a:rPr>
              <a:t>2010</a:t>
            </a:r>
            <a:r>
              <a:rPr lang="es-CO" sz="2200" dirty="0">
                <a:solidFill>
                  <a:srgbClr val="FFC000"/>
                </a:solidFill>
              </a:rPr>
              <a:t>).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210" y="2861817"/>
            <a:ext cx="2643451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2" t="2271" r="2865" b="2740"/>
          <a:stretch/>
        </p:blipFill>
        <p:spPr bwMode="auto">
          <a:xfrm>
            <a:off x="5966777" y="2861814"/>
            <a:ext cx="1990788" cy="1944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71" y="2861816"/>
            <a:ext cx="2020539" cy="1944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893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EXPERIENCIAS DE REDES DIGITALES </a:t>
            </a:r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RELIGIOSAS</a:t>
            </a:r>
          </a:p>
          <a:p>
            <a:pPr marL="0" indent="0" algn="ctr">
              <a:buNone/>
            </a:pPr>
            <a:endParaRPr lang="es-CO" sz="800" dirty="0" smtClean="0"/>
          </a:p>
          <a:p>
            <a:pPr marL="0" indent="0" algn="ctr">
              <a:buNone/>
            </a:pPr>
            <a:endParaRPr lang="es-CO" sz="800" dirty="0"/>
          </a:p>
          <a:p>
            <a:pPr marL="0" indent="0" algn="ctr">
              <a:buNone/>
            </a:pPr>
            <a:endParaRPr lang="es-CO" sz="800" dirty="0" smtClean="0"/>
          </a:p>
          <a:p>
            <a:pPr marL="0" indent="0" algn="ctr">
              <a:buNone/>
            </a:pPr>
            <a:endParaRPr lang="es-CO" sz="800" dirty="0" smtClean="0"/>
          </a:p>
          <a:p>
            <a:pPr marL="0" indent="0" algn="ctr">
              <a:buNone/>
            </a:pPr>
            <a:endParaRPr lang="es-CO" sz="800" dirty="0" smtClean="0"/>
          </a:p>
          <a:p>
            <a:pPr marL="0" indent="0" algn="ctr">
              <a:buNone/>
            </a:pPr>
            <a:endParaRPr lang="es-CO" sz="800" dirty="0"/>
          </a:p>
          <a:p>
            <a:pPr marL="0" indent="0" algn="ctr">
              <a:buNone/>
            </a:pPr>
            <a:r>
              <a:rPr lang="es-CO" sz="2000" b="1" dirty="0">
                <a:solidFill>
                  <a:srgbClr val="FFC000"/>
                </a:solidFill>
              </a:rPr>
              <a:t>GODKUT: </a:t>
            </a:r>
          </a:p>
          <a:p>
            <a:pPr marL="0" indent="0">
              <a:buNone/>
            </a:pPr>
            <a:r>
              <a:rPr lang="es-CO" sz="1800" dirty="0" smtClean="0"/>
              <a:t>                    </a:t>
            </a:r>
            <a:r>
              <a:rPr lang="es-CO" sz="2000" dirty="0" smtClean="0"/>
              <a:t>http</a:t>
            </a:r>
            <a:r>
              <a:rPr lang="es-CO" sz="2000" dirty="0"/>
              <a:t>://</a:t>
            </a:r>
            <a:r>
              <a:rPr lang="es-CO" sz="2000" dirty="0" smtClean="0"/>
              <a:t>www.killerstartups.com/Social-Networking/godkut-</a:t>
            </a:r>
          </a:p>
          <a:p>
            <a:pPr marL="0" indent="0">
              <a:buNone/>
            </a:pPr>
            <a:r>
              <a:rPr lang="es-CO" sz="2000" dirty="0"/>
              <a:t> </a:t>
            </a:r>
            <a:r>
              <a:rPr lang="es-CO" sz="2000" dirty="0" smtClean="0"/>
              <a:t>                                      </a:t>
            </a:r>
            <a:r>
              <a:rPr lang="es-CO" sz="2000" dirty="0" err="1" smtClean="0"/>
              <a:t>com</a:t>
            </a:r>
            <a:r>
              <a:rPr lang="es-CO" sz="2000" dirty="0" smtClean="0"/>
              <a:t>-</a:t>
            </a:r>
            <a:r>
              <a:rPr lang="es-CO" sz="2000" dirty="0" err="1" smtClean="0"/>
              <a:t>god</a:t>
            </a:r>
            <a:r>
              <a:rPr lang="es-CO" sz="2000" dirty="0" smtClean="0"/>
              <a:t>-</a:t>
            </a:r>
            <a:r>
              <a:rPr lang="es-CO" sz="2000" dirty="0" err="1" smtClean="0"/>
              <a:t>based</a:t>
            </a:r>
            <a:r>
              <a:rPr lang="es-CO" sz="2000" dirty="0" smtClean="0"/>
              <a:t>-social-</a:t>
            </a:r>
            <a:r>
              <a:rPr lang="es-CO" sz="2000" dirty="0" err="1" smtClean="0"/>
              <a:t>networking</a:t>
            </a:r>
            <a:endParaRPr lang="es-CO" sz="20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 algn="ctr">
              <a:buNone/>
            </a:pPr>
            <a:r>
              <a:rPr lang="es-CO" sz="2000" b="1" dirty="0">
                <a:solidFill>
                  <a:srgbClr val="FFC000"/>
                </a:solidFill>
              </a:rPr>
              <a:t>E-VANGÉLICOS: </a:t>
            </a:r>
          </a:p>
          <a:p>
            <a:pPr marL="0" indent="0" algn="ctr">
              <a:buNone/>
            </a:pPr>
            <a:r>
              <a:rPr lang="es-CO" sz="2000" dirty="0" smtClean="0"/>
              <a:t> http</a:t>
            </a:r>
            <a:r>
              <a:rPr lang="es-CO" sz="2000" dirty="0"/>
              <a:t>://</a:t>
            </a:r>
            <a:r>
              <a:rPr lang="es-CO" sz="2000" dirty="0" smtClean="0"/>
              <a:t>www.forocristianoevangelico.com</a:t>
            </a:r>
          </a:p>
          <a:p>
            <a:pPr marL="0" indent="0" algn="ctr">
              <a:buNone/>
            </a:pPr>
            <a:endParaRPr lang="es-CO" sz="800" dirty="0"/>
          </a:p>
          <a:p>
            <a:pPr marL="0" indent="0" algn="ctr">
              <a:buNone/>
            </a:pPr>
            <a:r>
              <a:rPr lang="es-CO" sz="2000" b="1" dirty="0">
                <a:solidFill>
                  <a:srgbClr val="FFC000"/>
                </a:solidFill>
              </a:rPr>
              <a:t>CANÇAO NOVA: </a:t>
            </a:r>
          </a:p>
          <a:p>
            <a:pPr marL="0" indent="0" algn="ctr">
              <a:buNone/>
            </a:pPr>
            <a:r>
              <a:rPr lang="es-CO" sz="2000" dirty="0"/>
              <a:t>http://social.cancaonova.com</a:t>
            </a:r>
            <a:r>
              <a:rPr lang="es-CO" sz="2000" dirty="0" smtClean="0"/>
              <a:t>/</a:t>
            </a:r>
          </a:p>
          <a:p>
            <a:pPr marL="0" indent="0" algn="ctr">
              <a:buNone/>
            </a:pPr>
            <a:endParaRPr lang="es-CO" sz="800" dirty="0"/>
          </a:p>
          <a:p>
            <a:pPr marL="0" indent="0" algn="ctr">
              <a:buNone/>
            </a:pPr>
            <a:r>
              <a:rPr lang="es-CO" sz="2000" b="1" dirty="0">
                <a:solidFill>
                  <a:srgbClr val="FFC000"/>
                </a:solidFill>
              </a:rPr>
              <a:t>CRISTOVISIÓN: </a:t>
            </a:r>
          </a:p>
          <a:p>
            <a:pPr marL="0" indent="0" algn="ctr">
              <a:buNone/>
            </a:pPr>
            <a:r>
              <a:rPr lang="es-CO" sz="2000" dirty="0"/>
              <a:t>http://</a:t>
            </a:r>
            <a:r>
              <a:rPr lang="es-CO" sz="2000" dirty="0" smtClean="0"/>
              <a:t>www.cristovision.org</a:t>
            </a:r>
          </a:p>
          <a:p>
            <a:pPr marL="0" indent="0" algn="ctr">
              <a:buNone/>
            </a:pPr>
            <a:endParaRPr lang="es-CO" sz="800" dirty="0"/>
          </a:p>
          <a:p>
            <a:pPr marL="0" indent="0" algn="ctr">
              <a:buNone/>
            </a:pPr>
            <a:r>
              <a:rPr lang="es-CO" sz="2000" b="1" dirty="0">
                <a:solidFill>
                  <a:srgbClr val="FFC000"/>
                </a:solidFill>
              </a:rPr>
              <a:t>PRIMEROS CRISTIANOS:</a:t>
            </a:r>
          </a:p>
          <a:p>
            <a:pPr marL="0" indent="0" algn="ctr">
              <a:buNone/>
            </a:pPr>
            <a:r>
              <a:rPr lang="es-CO" sz="2000" dirty="0"/>
              <a:t>http://www.youtube.com/watch?v=-OQy0-sQrC819</a:t>
            </a:r>
          </a:p>
          <a:p>
            <a:pPr marL="0" indent="0">
              <a:buNone/>
            </a:pP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10349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659904" y="2060848"/>
            <a:ext cx="7848872" cy="2046988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19256" cy="612068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es-CO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DESAFÍOS DE LA RELIGIOSIDAD VIRTUAL</a:t>
            </a:r>
          </a:p>
          <a:p>
            <a:pPr marL="0" indent="0">
              <a:buNone/>
            </a:pPr>
            <a:endParaRPr lang="es-CO" sz="900" dirty="0"/>
          </a:p>
          <a:p>
            <a:pPr marL="0" indent="0">
              <a:buNone/>
            </a:pPr>
            <a:endParaRPr lang="es-CO" sz="900" dirty="0"/>
          </a:p>
          <a:p>
            <a:pPr marL="0" indent="0">
              <a:buNone/>
            </a:pPr>
            <a:r>
              <a:rPr lang="es-CO" sz="1900" dirty="0"/>
              <a:t>■   </a:t>
            </a:r>
            <a:r>
              <a:rPr lang="es-CO" sz="1900" dirty="0" smtClean="0"/>
              <a:t>La </a:t>
            </a:r>
            <a:r>
              <a:rPr lang="es-CO" sz="1900" dirty="0"/>
              <a:t>red contribuye a construir </a:t>
            </a:r>
            <a:r>
              <a:rPr lang="es-CO" sz="1900" dirty="0" smtClean="0"/>
              <a:t>una </a:t>
            </a:r>
            <a:r>
              <a:rPr lang="es-CO" sz="1900" b="1" dirty="0">
                <a:solidFill>
                  <a:srgbClr val="FFC000"/>
                </a:solidFill>
              </a:rPr>
              <a:t>relación diferente </a:t>
            </a:r>
            <a:r>
              <a:rPr lang="es-CO" sz="1900" b="1" dirty="0" smtClean="0">
                <a:solidFill>
                  <a:srgbClr val="FFC000"/>
                </a:solidFill>
              </a:rPr>
              <a:t>entre </a:t>
            </a:r>
            <a:r>
              <a:rPr lang="es-CO" sz="1900" b="1" dirty="0">
                <a:solidFill>
                  <a:srgbClr val="FFC000"/>
                </a:solidFill>
              </a:rPr>
              <a:t>creyentes e</a:t>
            </a:r>
            <a:r>
              <a:rPr lang="es-CO" sz="1900" b="1" dirty="0" smtClean="0">
                <a:solidFill>
                  <a:srgbClr val="FFC000"/>
                </a:solidFill>
              </a:rPr>
              <a:t> </a:t>
            </a:r>
            <a:r>
              <a:rPr lang="es-CO" sz="1900" b="1" dirty="0">
                <a:solidFill>
                  <a:srgbClr val="FFC000"/>
                </a:solidFill>
              </a:rPr>
              <a:t>instituciones</a:t>
            </a:r>
          </a:p>
          <a:p>
            <a:pPr marL="0" indent="0">
              <a:buNone/>
            </a:pPr>
            <a:r>
              <a:rPr lang="es-CO" sz="1900" b="1" dirty="0">
                <a:solidFill>
                  <a:schemeClr val="bg1"/>
                </a:solidFill>
              </a:rPr>
              <a:t>      </a:t>
            </a:r>
            <a:r>
              <a:rPr lang="es-CO" sz="1900" b="1" dirty="0" smtClean="0">
                <a:solidFill>
                  <a:srgbClr val="FFC000"/>
                </a:solidFill>
              </a:rPr>
              <a:t>religiosas</a:t>
            </a:r>
            <a:r>
              <a:rPr lang="es-CO" sz="1900" b="1" dirty="0" smtClean="0">
                <a:solidFill>
                  <a:schemeClr val="bg1"/>
                </a:solidFill>
              </a:rPr>
              <a:t>,</a:t>
            </a:r>
            <a:r>
              <a:rPr lang="es-CO" sz="1900" dirty="0" smtClean="0"/>
              <a:t> </a:t>
            </a:r>
            <a:r>
              <a:rPr lang="es-CO" sz="1900" dirty="0"/>
              <a:t>y a </a:t>
            </a:r>
            <a:r>
              <a:rPr lang="es-CO" sz="1900" dirty="0" smtClean="0"/>
              <a:t> generar </a:t>
            </a:r>
            <a:r>
              <a:rPr lang="es-CO" sz="1900" dirty="0"/>
              <a:t>un </a:t>
            </a:r>
            <a:r>
              <a:rPr lang="es-CO" sz="1900" b="1" dirty="0">
                <a:solidFill>
                  <a:srgbClr val="FFC000"/>
                </a:solidFill>
              </a:rPr>
              <a:t>modo distinto de experimentar la fe</a:t>
            </a:r>
            <a:r>
              <a:rPr lang="es-CO" sz="1900" dirty="0"/>
              <a:t>,  sin embargo,  se </a:t>
            </a:r>
            <a:r>
              <a:rPr lang="es-CO" sz="1900" dirty="0" smtClean="0"/>
              <a:t>plantean  </a:t>
            </a:r>
          </a:p>
          <a:p>
            <a:pPr marL="0" indent="0">
              <a:buNone/>
            </a:pPr>
            <a:r>
              <a:rPr lang="es-CO" sz="1900" dirty="0" smtClean="0"/>
              <a:t>      en su  dinámica  </a:t>
            </a:r>
            <a:r>
              <a:rPr lang="es-CO" sz="1900" dirty="0"/>
              <a:t>interna  algunos  desafíos:</a:t>
            </a:r>
          </a:p>
          <a:p>
            <a:pPr marL="0" indent="0">
              <a:buNone/>
            </a:pPr>
            <a:endParaRPr lang="es-CO" sz="1600" dirty="0"/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</a:t>
            </a:r>
            <a:endParaRPr lang="es-CO" sz="1800" b="1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</a:t>
            </a:r>
            <a:r>
              <a:rPr lang="es-CO" sz="1800" b="1" dirty="0" smtClean="0"/>
              <a:t>    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 smtClean="0"/>
              <a:t>     ¿  De qué  calidad </a:t>
            </a:r>
            <a:r>
              <a:rPr lang="es-CO" sz="1800" b="1" dirty="0"/>
              <a:t>son los contenidos </a:t>
            </a:r>
            <a:r>
              <a:rPr lang="es-CO" sz="1800" b="1" dirty="0" smtClean="0"/>
              <a:t> que </a:t>
            </a:r>
            <a:r>
              <a:rPr lang="es-CO" sz="1800" b="1" dirty="0"/>
              <a:t>circulan en las redes religiosas?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 </a:t>
            </a:r>
            <a:r>
              <a:rPr lang="es-CO" sz="1800" b="1" dirty="0" smtClean="0"/>
              <a:t>¿  De </a:t>
            </a:r>
            <a:r>
              <a:rPr lang="es-CO" sz="1800" b="1" dirty="0"/>
              <a:t>qué tipo de religiosidad se trata en la red…?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</a:t>
            </a:r>
            <a:r>
              <a:rPr lang="es-CO" sz="1800" b="1" dirty="0" smtClean="0"/>
              <a:t> </a:t>
            </a:r>
            <a:r>
              <a:rPr lang="es-CO" sz="1800" b="1" dirty="0"/>
              <a:t>¿ </a:t>
            </a:r>
            <a:r>
              <a:rPr lang="es-CO" sz="1800" b="1" dirty="0" smtClean="0"/>
              <a:t> Qué </a:t>
            </a:r>
            <a:r>
              <a:rPr lang="es-CO" sz="1800" b="1" dirty="0"/>
              <a:t>busca la gente al acercarse a sitios web de religiosidad o a experiencias </a:t>
            </a:r>
            <a:r>
              <a:rPr lang="es-CO" sz="1800" b="1" dirty="0" smtClean="0"/>
              <a:t>religiosas virtuales</a:t>
            </a:r>
            <a:r>
              <a:rPr lang="es-CO" sz="1800" b="1" dirty="0"/>
              <a:t>?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</a:t>
            </a:r>
            <a:r>
              <a:rPr lang="es-CO" sz="1800" b="1" dirty="0" smtClean="0"/>
              <a:t> ¿  </a:t>
            </a:r>
            <a:r>
              <a:rPr lang="es-CO" sz="1800" b="1" dirty="0"/>
              <a:t>La práctica religiosa virtual, conlleva  un aislamiento </a:t>
            </a:r>
            <a:r>
              <a:rPr lang="es-CO" sz="1800" b="1" dirty="0" smtClean="0"/>
              <a:t> de  la </a:t>
            </a:r>
            <a:r>
              <a:rPr lang="es-CO" sz="1800" b="1" dirty="0"/>
              <a:t>comunidad presencial </a:t>
            </a:r>
            <a:r>
              <a:rPr lang="es-CO" sz="1800" b="1" dirty="0" smtClean="0"/>
              <a:t>de  </a:t>
            </a:r>
            <a:r>
              <a:rPr lang="es-CO" sz="1800" b="1" dirty="0"/>
              <a:t>fe?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 </a:t>
            </a:r>
            <a:r>
              <a:rPr lang="es-CO" sz="1800" b="1" dirty="0" smtClean="0"/>
              <a:t>¿  Qué </a:t>
            </a:r>
            <a:r>
              <a:rPr lang="es-CO" sz="1800" b="1" dirty="0"/>
              <a:t>impacto tienen esas prácticas para la vivencia religiosa de la gente?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 </a:t>
            </a:r>
            <a:r>
              <a:rPr lang="es-CO" sz="1800" b="1" dirty="0" smtClean="0"/>
              <a:t>¿  </a:t>
            </a:r>
            <a:r>
              <a:rPr lang="es-CO" sz="1800" b="1" dirty="0"/>
              <a:t>Cómo visibilizar </a:t>
            </a:r>
            <a:r>
              <a:rPr lang="es-CO" sz="1800" b="1" dirty="0" smtClean="0"/>
              <a:t>auténticamente  </a:t>
            </a:r>
            <a:r>
              <a:rPr lang="es-CO" sz="1800" b="1" dirty="0"/>
              <a:t>a Dios, la religiosidad, la espiritualidad en el marco de </a:t>
            </a:r>
            <a:r>
              <a:rPr lang="es-CO" sz="1800" b="1" dirty="0" smtClean="0"/>
              <a:t>la TIC</a:t>
            </a:r>
            <a:r>
              <a:rPr lang="es-CO" sz="1800" b="1" dirty="0"/>
              <a:t>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s-CO" sz="1800" b="1" dirty="0"/>
              <a:t>      </a:t>
            </a:r>
            <a:r>
              <a:rPr lang="es-CO" sz="1800" b="1" dirty="0" smtClean="0"/>
              <a:t>¿  Qué </a:t>
            </a:r>
            <a:r>
              <a:rPr lang="es-CO" sz="1800" b="1" dirty="0"/>
              <a:t>implicaciones </a:t>
            </a:r>
            <a:r>
              <a:rPr lang="es-CO" sz="1800" b="1" dirty="0" smtClean="0"/>
              <a:t>comunitarias  </a:t>
            </a:r>
            <a:r>
              <a:rPr lang="es-CO" sz="1800" b="1" dirty="0"/>
              <a:t>tiene esta nueva práctica cultural?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900" dirty="0"/>
          </a:p>
          <a:p>
            <a:pPr marL="0" indent="0">
              <a:buNone/>
            </a:pPr>
            <a:endParaRPr lang="es-CO" sz="1900" b="1" dirty="0" smtClean="0"/>
          </a:p>
          <a:p>
            <a:pPr marL="0" indent="0">
              <a:buNone/>
            </a:pPr>
            <a:r>
              <a:rPr lang="es-CO" sz="1900" b="1" dirty="0" smtClean="0"/>
              <a:t>■    </a:t>
            </a:r>
            <a:r>
              <a:rPr lang="es-CO" sz="1900" b="1" dirty="0" smtClean="0">
                <a:solidFill>
                  <a:srgbClr val="FFC000"/>
                </a:solidFill>
              </a:rPr>
              <a:t>Está </a:t>
            </a:r>
            <a:r>
              <a:rPr lang="es-CO" sz="1900" b="1" dirty="0">
                <a:solidFill>
                  <a:srgbClr val="FFC000"/>
                </a:solidFill>
              </a:rPr>
              <a:t>en juego </a:t>
            </a:r>
            <a:r>
              <a:rPr lang="es-CO" sz="1900" dirty="0"/>
              <a:t>si la persona se hace mejor, más </a:t>
            </a:r>
            <a:r>
              <a:rPr lang="es-CO" sz="1900" dirty="0" smtClean="0"/>
              <a:t>madura espiritualmente</a:t>
            </a:r>
            <a:r>
              <a:rPr lang="es-CO" sz="1900" dirty="0"/>
              <a:t>, si crece </a:t>
            </a:r>
            <a:endParaRPr lang="es-CO" sz="1900" dirty="0" smtClean="0"/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interiormente</a:t>
            </a:r>
            <a:r>
              <a:rPr lang="es-CO" sz="1900" dirty="0"/>
              <a:t>, si es más consciente de su dignidad humana y la </a:t>
            </a:r>
            <a:r>
              <a:rPr lang="es-CO" sz="1900" dirty="0" smtClean="0"/>
              <a:t>de sus semejantes</a:t>
            </a:r>
            <a:r>
              <a:rPr lang="es-CO" sz="1900" dirty="0"/>
              <a:t>.</a:t>
            </a:r>
          </a:p>
          <a:p>
            <a:pPr marL="0" indent="0">
              <a:buNone/>
            </a:pPr>
            <a:endParaRPr lang="es-CO" sz="1600" dirty="0"/>
          </a:p>
          <a:p>
            <a:pPr marL="0" indent="0">
              <a:buNone/>
            </a:pPr>
            <a:r>
              <a:rPr lang="es-CO" sz="1900" dirty="0"/>
              <a:t>■   </a:t>
            </a:r>
            <a:r>
              <a:rPr lang="es-CO" sz="1900" dirty="0" smtClean="0"/>
              <a:t> Nuevas </a:t>
            </a:r>
            <a:r>
              <a:rPr lang="es-CO" sz="1900" dirty="0"/>
              <a:t>formas de enlace, conexión, expresión y sentido de la religiosidad  </a:t>
            </a:r>
            <a:r>
              <a:rPr lang="es-CO" sz="1900" dirty="0" smtClean="0"/>
              <a:t>interpelan</a:t>
            </a:r>
            <a:endParaRPr lang="es-CO" sz="1900" dirty="0"/>
          </a:p>
          <a:p>
            <a:pPr marL="0" indent="0">
              <a:buNone/>
            </a:pPr>
            <a:r>
              <a:rPr lang="es-CO" sz="1900" dirty="0"/>
              <a:t>      </a:t>
            </a:r>
            <a:r>
              <a:rPr lang="es-CO" sz="1900" dirty="0" smtClean="0"/>
              <a:t> abiertamente </a:t>
            </a:r>
            <a:r>
              <a:rPr lang="es-CO" sz="1900" dirty="0"/>
              <a:t>las formas tradicionales de vivencia religiosa.</a:t>
            </a:r>
          </a:p>
          <a:p>
            <a:pPr marL="0" indent="0">
              <a:buNone/>
            </a:pPr>
            <a:endParaRPr lang="es-CO" sz="1900" dirty="0"/>
          </a:p>
          <a:p>
            <a:pPr marL="0" indent="0" algn="ctr">
              <a:buNone/>
            </a:pPr>
            <a:r>
              <a:rPr lang="es-CO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¿Cómo ser testigos de fe religiosa auténtica </a:t>
            </a:r>
            <a:r>
              <a:rPr lang="es-CO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 algn="ctr">
              <a:buNone/>
            </a:pPr>
            <a:r>
              <a:rPr lang="es-CO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 </a:t>
            </a:r>
            <a:r>
              <a:rPr lang="es-CO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mundo digital…?</a:t>
            </a:r>
          </a:p>
          <a:p>
            <a:pPr marL="0" indent="0">
              <a:buNone/>
            </a:pPr>
            <a:endParaRPr lang="es-CO" sz="1600" dirty="0"/>
          </a:p>
        </p:txBody>
      </p:sp>
    </p:spTree>
    <p:extLst>
      <p:ext uri="{BB962C8B-B14F-4D97-AF65-F5344CB8AC3E}">
        <p14:creationId xmlns:p14="http://schemas.microsoft.com/office/powerpoint/2010/main" val="254078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sierra\Pictures\latina-bloggueras-590ms08191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4887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886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s-CO" sz="1800" dirty="0" smtClean="0"/>
          </a:p>
          <a:p>
            <a:pPr marL="0" indent="0" algn="ctr">
              <a:buNone/>
            </a:pPr>
            <a:endParaRPr lang="es-CO" sz="1800" dirty="0"/>
          </a:p>
          <a:p>
            <a:pPr marL="0" indent="0" algn="ctr">
              <a:buNone/>
            </a:pPr>
            <a:endParaRPr lang="es-CO" sz="1800" dirty="0" smtClean="0"/>
          </a:p>
          <a:p>
            <a:pPr marL="0" indent="0" algn="ctr">
              <a:buNone/>
            </a:pPr>
            <a:endParaRPr lang="es-CO" sz="1800" dirty="0"/>
          </a:p>
          <a:p>
            <a:pPr marL="0" indent="0" algn="ctr">
              <a:buNone/>
            </a:pPr>
            <a:endParaRPr lang="es-CO" sz="1800" dirty="0" smtClean="0"/>
          </a:p>
          <a:p>
            <a:pPr marL="0" indent="0" algn="ctr">
              <a:buNone/>
            </a:pPr>
            <a:endParaRPr lang="es-CO" sz="1800" dirty="0"/>
          </a:p>
          <a:p>
            <a:pPr marL="0" indent="0" algn="ctr">
              <a:buNone/>
            </a:pPr>
            <a:endParaRPr lang="es-CO" sz="1800" dirty="0" smtClean="0"/>
          </a:p>
          <a:p>
            <a:pPr marL="0" indent="0" algn="ctr">
              <a:buNone/>
            </a:pPr>
            <a:r>
              <a:rPr lang="es-CO" sz="4000" dirty="0" smtClean="0"/>
              <a:t>”</a:t>
            </a:r>
            <a:endParaRPr lang="es-CO" sz="4000" dirty="0"/>
          </a:p>
        </p:txBody>
      </p:sp>
      <p:sp>
        <p:nvSpPr>
          <p:cNvPr id="4" name="3 Rectángulo"/>
          <p:cNvSpPr/>
          <p:nvPr/>
        </p:nvSpPr>
        <p:spPr>
          <a:xfrm>
            <a:off x="2322004" y="135150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“CADA VEZ ESTAMOS MÁS </a:t>
            </a:r>
            <a:r>
              <a:rPr lang="es-CO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CONECTADOS </a:t>
            </a:r>
            <a:endParaRPr lang="es-CO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s-CO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PERO </a:t>
            </a:r>
          </a:p>
          <a:p>
            <a:pPr algn="ctr"/>
            <a:r>
              <a:rPr lang="es-CO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MENOS  RELACIONADOS”</a:t>
            </a:r>
          </a:p>
        </p:txBody>
      </p:sp>
    </p:spTree>
    <p:extLst>
      <p:ext uri="{BB962C8B-B14F-4D97-AF65-F5344CB8AC3E}">
        <p14:creationId xmlns:p14="http://schemas.microsoft.com/office/powerpoint/2010/main" val="245374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706090"/>
          </a:xfrm>
        </p:spPr>
        <p:txBody>
          <a:bodyPr>
            <a:noAutofit/>
          </a:bodyPr>
          <a:lstStyle/>
          <a:p>
            <a: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SOCIALES DIGITALES, OPINIÓN PÚBLICA Y CIUDADANÍA</a:t>
            </a:r>
            <a:br>
              <a:rPr lang="es-CO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C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es-CO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VERTICALIDAD A LA </a:t>
            </a:r>
            <a:r>
              <a:rPr lang="es-CO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RETICULARIDAD -</a:t>
            </a:r>
            <a:endParaRPr lang="es-CO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457200" y="1572724"/>
            <a:ext cx="8229600" cy="502462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O" sz="1400" dirty="0" smtClean="0"/>
          </a:p>
          <a:p>
            <a:pPr marL="0" indent="0">
              <a:buNone/>
            </a:pPr>
            <a:endParaRPr lang="es-CO" sz="1400" dirty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1400" dirty="0"/>
          </a:p>
          <a:p>
            <a:pPr marL="0" indent="0">
              <a:buNone/>
            </a:pPr>
            <a:endParaRPr lang="es-CO" sz="1400" dirty="0" smtClean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9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s-CO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</a:t>
            </a:r>
            <a:r>
              <a:rPr lang="es-CO" sz="1800" dirty="0"/>
              <a:t>S.XXI: Revolución Cultural de información, comunicación y expresión.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s-CO" sz="1800" dirty="0">
                <a:solidFill>
                  <a:srgbClr val="000000"/>
                </a:solidFill>
              </a:rPr>
              <a:t>    </a:t>
            </a:r>
            <a:r>
              <a:rPr lang="es-CO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INTERNET:</a:t>
            </a:r>
            <a:r>
              <a:rPr lang="es-CO" sz="1800" dirty="0">
                <a:solidFill>
                  <a:srgbClr val="000000"/>
                </a:solidFill>
              </a:rPr>
              <a:t> </a:t>
            </a:r>
            <a:r>
              <a:rPr lang="es-CO" sz="1800" dirty="0"/>
              <a:t>efecto </a:t>
            </a:r>
            <a:r>
              <a:rPr lang="es-CO" sz="1800" dirty="0" smtClean="0"/>
              <a:t>de </a:t>
            </a:r>
            <a:r>
              <a:rPr lang="es-CO" sz="1800" dirty="0"/>
              <a:t>autonomía  y ‘liberación de la palabra’.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 smtClean="0"/>
              <a:t>       Trabajo colaborativo </a:t>
            </a:r>
            <a:r>
              <a:rPr lang="es-CO" sz="1800" dirty="0"/>
              <a:t>de nuevas significaciones sociales con </a:t>
            </a:r>
            <a:r>
              <a:rPr lang="es-CO" sz="1800" dirty="0" smtClean="0"/>
              <a:t>repercusiones en todos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los ámbitos </a:t>
            </a:r>
            <a:r>
              <a:rPr lang="es-CO" sz="1800" dirty="0"/>
              <a:t>de vida humana</a:t>
            </a:r>
            <a:r>
              <a:rPr lang="es-CO" sz="1800" dirty="0" smtClean="0"/>
              <a:t>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s-CO" sz="1800" b="1" dirty="0">
                <a:solidFill>
                  <a:schemeClr val="bg1"/>
                </a:solidFill>
              </a:rPr>
              <a:t> </a:t>
            </a:r>
            <a:r>
              <a:rPr lang="es-CO" sz="1800" b="1" dirty="0" smtClean="0">
                <a:solidFill>
                  <a:schemeClr val="bg1"/>
                </a:solidFill>
              </a:rPr>
              <a:t>      </a:t>
            </a:r>
            <a:r>
              <a:rPr lang="es-CO" sz="1800" b="1" dirty="0" smtClean="0">
                <a:solidFill>
                  <a:srgbClr val="FFC000"/>
                </a:solidFill>
              </a:rPr>
              <a:t>“</a:t>
            </a:r>
            <a:r>
              <a:rPr lang="es-CO" sz="1800" b="1" dirty="0">
                <a:solidFill>
                  <a:srgbClr val="FFC000"/>
                </a:solidFill>
              </a:rPr>
              <a:t>Internet es la electricidad de nuestra sociedad”  (M. Castells, 2010</a:t>
            </a:r>
            <a:r>
              <a:rPr lang="es-CO" sz="1800" b="1" dirty="0" smtClean="0">
                <a:solidFill>
                  <a:srgbClr val="FFC000"/>
                </a:solidFill>
              </a:rPr>
              <a:t>).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s-CO" sz="1800" b="1" dirty="0" smtClean="0">
                <a:solidFill>
                  <a:schemeClr val="bg1"/>
                </a:solidFill>
              </a:rPr>
              <a:t>    </a:t>
            </a:r>
            <a:r>
              <a:rPr lang="es-CO" sz="1800" dirty="0" smtClean="0"/>
              <a:t>Reconfiguración  </a:t>
            </a:r>
            <a:r>
              <a:rPr lang="es-CO" sz="1800" dirty="0"/>
              <a:t>de la cotidianidad socio cultural de los individuos.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</a:t>
            </a:r>
            <a:r>
              <a:rPr lang="es-CO" sz="1800" dirty="0" smtClean="0"/>
              <a:t>    </a:t>
            </a:r>
            <a:r>
              <a:rPr lang="es-CO" sz="1800" b="1" dirty="0" smtClean="0"/>
              <a:t>Telépolis </a:t>
            </a:r>
            <a:r>
              <a:rPr lang="es-CO" sz="1800" b="1" dirty="0"/>
              <a:t>del Tercer </a:t>
            </a:r>
            <a:r>
              <a:rPr lang="es-CO" sz="1800" b="1" dirty="0" smtClean="0"/>
              <a:t>entorno: </a:t>
            </a:r>
            <a:r>
              <a:rPr lang="es-CO" sz="1800" dirty="0" smtClean="0"/>
              <a:t>estructura social con </a:t>
            </a:r>
            <a:r>
              <a:rPr lang="es-CO" sz="1800" dirty="0"/>
              <a:t>identidad, dinámica </a:t>
            </a:r>
            <a:r>
              <a:rPr lang="es-CO" sz="1800" dirty="0" smtClean="0"/>
              <a:t>y capacidad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 para </a:t>
            </a:r>
            <a:r>
              <a:rPr lang="es-CO" sz="1800" dirty="0"/>
              <a:t>generar nuevos tipos de relaciones </a:t>
            </a:r>
            <a:r>
              <a:rPr lang="es-CO" sz="1800" dirty="0" smtClean="0"/>
              <a:t>sociales (J. Echeverría).</a:t>
            </a:r>
            <a:endParaRPr lang="es-CO" sz="1800" dirty="0"/>
          </a:p>
          <a:p>
            <a:pPr marL="0" indent="0">
              <a:spcBef>
                <a:spcPts val="0"/>
              </a:spcBef>
              <a:buNone/>
            </a:pPr>
            <a:endParaRPr lang="es-CO" sz="1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00808"/>
            <a:ext cx="3344498" cy="2072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6699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620688"/>
            <a:ext cx="8351986" cy="5832648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CO" sz="1800" b="1" dirty="0" smtClean="0">
                <a:solidFill>
                  <a:srgbClr val="FFC000"/>
                </a:solidFill>
              </a:rPr>
              <a:t>●  </a:t>
            </a:r>
            <a:r>
              <a:rPr lang="es-CO" sz="1800" b="1" dirty="0" smtClean="0">
                <a:solidFill>
                  <a:schemeClr val="bg1"/>
                </a:solidFill>
              </a:rPr>
              <a:t> </a:t>
            </a:r>
            <a:r>
              <a:rPr lang="es-CO" sz="1800" b="1" dirty="0" smtClean="0">
                <a:solidFill>
                  <a:srgbClr val="FFC000"/>
                </a:solidFill>
              </a:rPr>
              <a:t>REDES </a:t>
            </a:r>
            <a:r>
              <a:rPr lang="es-CO" sz="1800" b="1" dirty="0">
                <a:solidFill>
                  <a:srgbClr val="FFC000"/>
                </a:solidFill>
              </a:rPr>
              <a:t>SOCIALES EN LA WEB  </a:t>
            </a:r>
            <a:r>
              <a:rPr lang="es-CO" sz="1800" dirty="0" smtClean="0"/>
              <a:t>están</a:t>
            </a:r>
            <a:r>
              <a:rPr lang="es-CO" sz="1800" b="1" dirty="0" smtClean="0">
                <a:solidFill>
                  <a:schemeClr val="bg1"/>
                </a:solidFill>
              </a:rPr>
              <a:t> </a:t>
            </a:r>
            <a:r>
              <a:rPr lang="es-CO" sz="1800" dirty="0" smtClean="0"/>
              <a:t>asociadas </a:t>
            </a:r>
            <a:r>
              <a:rPr lang="es-CO" sz="1800" dirty="0"/>
              <a:t>a virtudes del ciberespacio: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   </a:t>
            </a:r>
            <a:r>
              <a:rPr lang="es-CO" sz="1800" dirty="0" smtClean="0"/>
              <a:t>  pluriubicuidad </a:t>
            </a:r>
            <a:r>
              <a:rPr lang="es-CO" sz="1800" dirty="0"/>
              <a:t>– simultaneidad - tactilidad – </a:t>
            </a:r>
            <a:r>
              <a:rPr lang="es-CO" sz="1800" dirty="0" smtClean="0"/>
              <a:t>portabilidad; pero plantean a la vez</a:t>
            </a:r>
            <a:endParaRPr lang="es-CO" sz="1800" dirty="0"/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  </a:t>
            </a:r>
            <a:r>
              <a:rPr lang="es-CO" sz="1800" dirty="0" smtClean="0"/>
              <a:t>   relaciones </a:t>
            </a:r>
            <a:r>
              <a:rPr lang="es-CO" sz="1800" dirty="0"/>
              <a:t>paradójicas entre </a:t>
            </a:r>
            <a:r>
              <a:rPr lang="es-CO" sz="1800" dirty="0" smtClean="0"/>
              <a:t>quienes habitan el ciberespacio.</a:t>
            </a:r>
            <a:endParaRPr lang="es-CO" sz="1800" dirty="0"/>
          </a:p>
          <a:p>
            <a:pPr marL="0" indent="0">
              <a:spcBef>
                <a:spcPts val="0"/>
              </a:spcBef>
              <a:buNone/>
            </a:pPr>
            <a:endParaRPr lang="es-CO" sz="1400" dirty="0"/>
          </a:p>
          <a:p>
            <a:pPr marL="0" indent="0">
              <a:spcBef>
                <a:spcPts val="0"/>
              </a:spcBef>
              <a:buNone/>
            </a:pPr>
            <a:r>
              <a:rPr lang="es-CO" sz="1800" b="1" dirty="0" smtClean="0">
                <a:solidFill>
                  <a:srgbClr val="FFC000"/>
                </a:solidFill>
              </a:rPr>
              <a:t>●</a:t>
            </a:r>
            <a:r>
              <a:rPr lang="es-CO" sz="1800" b="1" dirty="0" smtClean="0">
                <a:solidFill>
                  <a:schemeClr val="bg1"/>
                </a:solidFill>
              </a:rPr>
              <a:t>   </a:t>
            </a:r>
            <a:r>
              <a:rPr lang="es-CO" sz="1800" b="1" dirty="0" smtClean="0">
                <a:solidFill>
                  <a:srgbClr val="FFC000"/>
                </a:solidFill>
              </a:rPr>
              <a:t>RACIONALIDAD RETICULAR</a:t>
            </a:r>
            <a:r>
              <a:rPr lang="es-CO" sz="1800" b="1" dirty="0" smtClean="0">
                <a:solidFill>
                  <a:schemeClr val="bg1"/>
                </a:solidFill>
              </a:rPr>
              <a:t>: </a:t>
            </a:r>
            <a:r>
              <a:rPr lang="es-CO" sz="1800" dirty="0" smtClean="0"/>
              <a:t>posibilidad </a:t>
            </a:r>
            <a:r>
              <a:rPr lang="es-CO" sz="1800" dirty="0"/>
              <a:t>de conformar, desarrollar y </a:t>
            </a:r>
            <a:r>
              <a:rPr lang="es-CO" sz="1800" dirty="0" smtClean="0"/>
              <a:t>fortalecer </a:t>
            </a:r>
            <a:r>
              <a:rPr lang="es-CO" sz="1800" dirty="0"/>
              <a:t>redes </a:t>
            </a:r>
            <a:endParaRPr lang="es-CO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digitales </a:t>
            </a:r>
            <a:r>
              <a:rPr lang="es-CO" sz="1800" dirty="0"/>
              <a:t>sociales y comunidades virtuales </a:t>
            </a:r>
            <a:r>
              <a:rPr lang="es-CO" sz="1800" dirty="0" smtClean="0"/>
              <a:t>como </a:t>
            </a:r>
            <a:r>
              <a:rPr lang="es-CO" sz="1800" b="1" dirty="0">
                <a:solidFill>
                  <a:srgbClr val="FFC000"/>
                </a:solidFill>
              </a:rPr>
              <a:t>espacio </a:t>
            </a:r>
            <a:r>
              <a:rPr lang="es-CO" sz="1800" b="1" dirty="0" smtClean="0">
                <a:solidFill>
                  <a:srgbClr val="FFC000"/>
                </a:solidFill>
              </a:rPr>
              <a:t>privilegiado </a:t>
            </a:r>
            <a:r>
              <a:rPr lang="es-CO" sz="1800" dirty="0"/>
              <a:t>para la </a:t>
            </a:r>
            <a:endParaRPr lang="es-CO" sz="18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expresión</a:t>
            </a:r>
            <a:r>
              <a:rPr lang="es-CO" sz="1800" dirty="0"/>
              <a:t> </a:t>
            </a:r>
            <a:r>
              <a:rPr lang="es-CO" sz="1800" dirty="0" smtClean="0"/>
              <a:t>interactiva </a:t>
            </a:r>
            <a:r>
              <a:rPr lang="es-CO" sz="1800" dirty="0"/>
              <a:t>de acciones y pasiones humanas. </a:t>
            </a:r>
            <a:endParaRPr lang="es-CO" sz="1800" dirty="0" smtClean="0"/>
          </a:p>
          <a:p>
            <a:pPr marL="0" indent="0">
              <a:spcBef>
                <a:spcPts val="0"/>
              </a:spcBef>
              <a:buNone/>
            </a:pPr>
            <a:endParaRPr lang="es-CO" sz="18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s-CO" sz="1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1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CO" sz="1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“Internet es </a:t>
            </a:r>
            <a:r>
              <a:rPr lang="es-CO" sz="1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tejido de nuestras vidas” (M. Castells, 2001).</a:t>
            </a:r>
          </a:p>
          <a:p>
            <a:pPr marL="0" indent="0">
              <a:spcBef>
                <a:spcPts val="0"/>
              </a:spcBef>
              <a:buNone/>
            </a:pPr>
            <a:endParaRPr lang="es-CO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s-CO" sz="1800" b="1" dirty="0" smtClean="0">
                <a:solidFill>
                  <a:srgbClr val="FFC000"/>
                </a:solidFill>
              </a:rPr>
              <a:t>● </a:t>
            </a:r>
            <a:r>
              <a:rPr lang="es-CO" sz="1800" b="1" dirty="0">
                <a:solidFill>
                  <a:schemeClr val="bg1"/>
                </a:solidFill>
              </a:rPr>
              <a:t> </a:t>
            </a:r>
            <a:r>
              <a:rPr lang="es-CO" sz="1800" b="1" dirty="0" smtClean="0">
                <a:solidFill>
                  <a:schemeClr val="bg1"/>
                </a:solidFill>
              </a:rPr>
              <a:t> </a:t>
            </a:r>
            <a:r>
              <a:rPr lang="es-CO" sz="1800" b="1" dirty="0" smtClean="0">
                <a:solidFill>
                  <a:srgbClr val="FFC000"/>
                </a:solidFill>
              </a:rPr>
              <a:t>CAMPO RELIGIOSO</a:t>
            </a:r>
            <a:r>
              <a:rPr lang="es-CO" sz="1800" b="1" dirty="0" smtClean="0">
                <a:solidFill>
                  <a:schemeClr val="bg1"/>
                </a:solidFill>
              </a:rPr>
              <a:t>,  </a:t>
            </a:r>
            <a:r>
              <a:rPr lang="es-CO" sz="1800" dirty="0" smtClean="0"/>
              <a:t>al igual que otros </a:t>
            </a:r>
            <a:r>
              <a:rPr lang="es-CO" sz="1800" dirty="0"/>
              <a:t>campos sociales, </a:t>
            </a:r>
            <a:r>
              <a:rPr lang="es-CO" sz="1800" dirty="0" smtClean="0"/>
              <a:t>experimenta  las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</a:t>
            </a:r>
            <a:r>
              <a:rPr lang="es-CO" sz="1800" dirty="0"/>
              <a:t>transformaciones estratégicas de la experiencia socio cultural contemporánea.</a:t>
            </a:r>
          </a:p>
          <a:p>
            <a:pPr marL="0" indent="0">
              <a:spcBef>
                <a:spcPts val="0"/>
              </a:spcBef>
              <a:buNone/>
            </a:pPr>
            <a:endParaRPr lang="es-CO" sz="1600" dirty="0"/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 smtClean="0">
                <a:solidFill>
                  <a:srgbClr val="FFC000"/>
                </a:solidFill>
              </a:rPr>
              <a:t>● </a:t>
            </a:r>
            <a:r>
              <a:rPr lang="es-CO" sz="1800" dirty="0" smtClean="0"/>
              <a:t>  </a:t>
            </a:r>
            <a:r>
              <a:rPr lang="es-CO" sz="1800" b="1" dirty="0" smtClean="0">
                <a:solidFill>
                  <a:srgbClr val="FFC000"/>
                </a:solidFill>
              </a:rPr>
              <a:t>DESTACAR</a:t>
            </a:r>
            <a:r>
              <a:rPr lang="es-CO" sz="1800" dirty="0" smtClean="0"/>
              <a:t>  experiencias  de </a:t>
            </a:r>
            <a:r>
              <a:rPr lang="es-CO" sz="1800" dirty="0"/>
              <a:t>religiosidad </a:t>
            </a:r>
            <a:r>
              <a:rPr lang="es-CO" sz="1800" dirty="0" smtClean="0"/>
              <a:t> ciudadana  en Internet, como </a:t>
            </a:r>
            <a:r>
              <a:rPr lang="es-CO" sz="1800" dirty="0"/>
              <a:t> </a:t>
            </a:r>
            <a:r>
              <a:rPr lang="es-CO" sz="1800" dirty="0" smtClean="0"/>
              <a:t>nuevas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posibilidades  de diálogo  </a:t>
            </a:r>
            <a:r>
              <a:rPr lang="es-CO" sz="1800" dirty="0"/>
              <a:t>interreligioso, </a:t>
            </a:r>
            <a:r>
              <a:rPr lang="es-CO" sz="1800" dirty="0" smtClean="0"/>
              <a:t> de  compartir </a:t>
            </a:r>
            <a:r>
              <a:rPr lang="es-CO" sz="1800" dirty="0"/>
              <a:t>opciones </a:t>
            </a:r>
            <a:r>
              <a:rPr lang="es-CO" sz="1800" dirty="0" smtClean="0"/>
              <a:t> plurales  de  fe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s-CO" sz="1800" dirty="0"/>
              <a:t> </a:t>
            </a:r>
            <a:r>
              <a:rPr lang="es-CO" sz="1800" dirty="0" smtClean="0"/>
              <a:t>     y prácticas </a:t>
            </a:r>
            <a:r>
              <a:rPr lang="es-CO" sz="1800" dirty="0"/>
              <a:t> </a:t>
            </a:r>
            <a:r>
              <a:rPr lang="es-CO" sz="1800" dirty="0" smtClean="0"/>
              <a:t>que </a:t>
            </a:r>
            <a:r>
              <a:rPr lang="es-CO" sz="1800" dirty="0"/>
              <a:t>dan sentido a los </a:t>
            </a:r>
            <a:r>
              <a:rPr lang="es-CO" sz="1800" dirty="0" smtClean="0"/>
              <a:t> ciberfieles .</a:t>
            </a:r>
            <a:endParaRPr lang="es-CO" sz="1800" dirty="0"/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 algn="ctr">
              <a:spcBef>
                <a:spcPts val="0"/>
              </a:spcBef>
              <a:buNone/>
            </a:pPr>
            <a:r>
              <a:rPr lang="es-CO" sz="2400" b="1" dirty="0" smtClean="0">
                <a:solidFill>
                  <a:srgbClr val="FFC000"/>
                </a:solidFill>
              </a:rPr>
              <a:t>Nuevos modos </a:t>
            </a:r>
            <a:r>
              <a:rPr lang="es-CO" sz="2400" b="1" dirty="0">
                <a:solidFill>
                  <a:srgbClr val="FFC000"/>
                </a:solidFill>
              </a:rPr>
              <a:t>y </a:t>
            </a:r>
            <a:r>
              <a:rPr lang="es-CO" sz="2400" b="1" dirty="0" smtClean="0">
                <a:solidFill>
                  <a:srgbClr val="FFC000"/>
                </a:solidFill>
              </a:rPr>
              <a:t>formas de </a:t>
            </a:r>
            <a:r>
              <a:rPr lang="es-CO" sz="2400" b="1" dirty="0">
                <a:solidFill>
                  <a:srgbClr val="FFC000"/>
                </a:solidFill>
              </a:rPr>
              <a:t>vivir en el siglo </a:t>
            </a:r>
            <a:r>
              <a:rPr lang="es-CO" sz="2400" b="1" dirty="0" smtClean="0">
                <a:solidFill>
                  <a:srgbClr val="FFC000"/>
                </a:solidFill>
              </a:rPr>
              <a:t>XXI</a:t>
            </a:r>
            <a:endParaRPr lang="es-CO" sz="2400" b="1" dirty="0">
              <a:solidFill>
                <a:srgbClr val="FFC000"/>
              </a:solidFill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es-CO" sz="2800" b="1" dirty="0">
                <a:solidFill>
                  <a:srgbClr val="FFC000"/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La </a:t>
            </a:r>
            <a:r>
              <a:rPr lang="es-CO" sz="2800" b="1" dirty="0" smtClean="0">
                <a:solidFill>
                  <a:srgbClr val="FFC000"/>
                </a:solidFill>
                <a:effectLst>
                  <a:reflection blurRad="6350" stA="60000" endA="900" endPos="60000" dist="29997" dir="5400000" sy="-100000" algn="bl" rotWithShape="0"/>
                </a:effectLst>
              </a:rPr>
              <a:t>religiosidad digital</a:t>
            </a:r>
            <a:endParaRPr lang="es-CO" sz="2800" b="1" dirty="0">
              <a:solidFill>
                <a:srgbClr val="FFC000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89240"/>
            <a:ext cx="757808" cy="77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601592"/>
            <a:ext cx="774044" cy="77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7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404664"/>
            <a:ext cx="8208912" cy="6120680"/>
          </a:xfrm>
        </p:spPr>
        <p:txBody>
          <a:bodyPr>
            <a:normAutofit lnSpcReduction="10000"/>
          </a:bodyPr>
          <a:lstStyle/>
          <a:p>
            <a:pPr>
              <a:buFontTx/>
              <a:buChar char="-"/>
            </a:pPr>
            <a:endParaRPr lang="es-CO" sz="800" dirty="0"/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CO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REDES SOCIALES DIGITALES</a:t>
            </a:r>
            <a:endParaRPr lang="es-CO" sz="2800" b="1" dirty="0" smtClean="0">
              <a:solidFill>
                <a:srgbClr val="FFC000"/>
              </a:solidFill>
            </a:endParaRP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s-CO" sz="2200" b="1" dirty="0" smtClean="0">
                <a:solidFill>
                  <a:srgbClr val="FFC000"/>
                </a:solidFill>
                <a:latin typeface="Tw Cen MT Condensed" pitchFamily="34" charset="0"/>
              </a:rPr>
              <a:t>YouTube   </a:t>
            </a:r>
            <a:r>
              <a:rPr lang="es-CO" sz="2200" b="1" dirty="0" smtClean="0">
                <a:solidFill>
                  <a:srgbClr val="FFC000"/>
                </a:solidFill>
                <a:latin typeface="Agency FB" pitchFamily="34" charset="0"/>
              </a:rPr>
              <a:t>Facebook</a:t>
            </a:r>
            <a:r>
              <a:rPr lang="es-CO" sz="2200" b="1" dirty="0" smtClean="0">
                <a:solidFill>
                  <a:srgbClr val="FFC000"/>
                </a:solidFill>
                <a:latin typeface="Aharoni" pitchFamily="2" charset="-79"/>
                <a:cs typeface="Aharoni" pitchFamily="2" charset="-79"/>
              </a:rPr>
              <a:t>  Twitter</a:t>
            </a:r>
            <a:r>
              <a:rPr lang="es-CO" sz="2200" b="1" dirty="0" smtClean="0">
                <a:solidFill>
                  <a:srgbClr val="FFC000"/>
                </a:solidFill>
                <a:latin typeface="Tw Cen MT Condensed" pitchFamily="34" charset="0"/>
              </a:rPr>
              <a:t>   </a:t>
            </a:r>
            <a:r>
              <a:rPr lang="es-CO" sz="2200" b="1" dirty="0" smtClean="0">
                <a:solidFill>
                  <a:srgbClr val="FFC000"/>
                </a:solidFill>
                <a:latin typeface="CordiaUPC" pitchFamily="34" charset="-34"/>
                <a:cs typeface="CordiaUPC" pitchFamily="34" charset="-34"/>
              </a:rPr>
              <a:t>MySpace</a:t>
            </a:r>
            <a:r>
              <a:rPr lang="es-CO" sz="2200" b="1" dirty="0">
                <a:solidFill>
                  <a:srgbClr val="FFC000"/>
                </a:solidFill>
                <a:latin typeface="Tw Cen MT Condensed" pitchFamily="34" charset="0"/>
              </a:rPr>
              <a:t> </a:t>
            </a:r>
            <a:r>
              <a:rPr lang="es-CO" sz="2200" b="1" dirty="0" smtClean="0">
                <a:solidFill>
                  <a:srgbClr val="FFC000"/>
                </a:solidFill>
                <a:latin typeface="Tw Cen MT Condensed" pitchFamily="34" charset="0"/>
              </a:rPr>
              <a:t> </a:t>
            </a:r>
            <a:r>
              <a:rPr lang="es-CO" sz="2200" b="1" dirty="0" smtClean="0">
                <a:solidFill>
                  <a:srgbClr val="FFC000"/>
                </a:solidFill>
                <a:latin typeface="DotumChe" pitchFamily="49" charset="-127"/>
                <a:ea typeface="DotumChe" pitchFamily="49" charset="-127"/>
              </a:rPr>
              <a:t>Orkut</a:t>
            </a:r>
            <a:r>
              <a:rPr lang="es-CO" sz="2200" b="1" dirty="0">
                <a:solidFill>
                  <a:srgbClr val="FFC000"/>
                </a:solidFill>
                <a:latin typeface="Tw Cen MT Condensed" pitchFamily="34" charset="0"/>
              </a:rPr>
              <a:t> </a:t>
            </a:r>
            <a:r>
              <a:rPr lang="es-CO" sz="2200" b="1" dirty="0" smtClean="0">
                <a:solidFill>
                  <a:srgbClr val="FFC000"/>
                </a:solidFill>
                <a:latin typeface="Tw Cen MT Condensed" pitchFamily="34" charset="0"/>
              </a:rPr>
              <a:t>   </a:t>
            </a:r>
            <a:r>
              <a:rPr lang="es-CO" sz="2200" b="1" dirty="0" smtClean="0">
                <a:solidFill>
                  <a:srgbClr val="FFC000"/>
                </a:solidFill>
                <a:latin typeface="Perpetua" pitchFamily="18" charset="0"/>
              </a:rPr>
              <a:t>Flick.r</a:t>
            </a:r>
            <a:r>
              <a:rPr lang="es-CO" sz="2200" b="1" dirty="0">
                <a:solidFill>
                  <a:srgbClr val="FFC000"/>
                </a:solidFill>
                <a:latin typeface="Tw Cen MT Condensed" pitchFamily="34" charset="0"/>
              </a:rPr>
              <a:t> </a:t>
            </a:r>
            <a:r>
              <a:rPr lang="es-CO" sz="2200" b="1" dirty="0" smtClean="0">
                <a:solidFill>
                  <a:srgbClr val="FFC000"/>
                </a:solidFill>
                <a:latin typeface="Tw Cen MT Condensed" pitchFamily="34" charset="0"/>
              </a:rPr>
              <a:t>   Hi5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s-CO" sz="800" b="1" i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s-CO" sz="800" b="1" i="1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CO" sz="1900" b="1" dirty="0" smtClean="0">
                <a:solidFill>
                  <a:srgbClr val="FFC000"/>
                </a:solidFill>
              </a:rPr>
              <a:t>  -</a:t>
            </a:r>
            <a:r>
              <a:rPr lang="es-CO" sz="1900" b="1" i="1" dirty="0" smtClean="0"/>
              <a:t>   </a:t>
            </a:r>
            <a:r>
              <a:rPr lang="es-CO" sz="1900" dirty="0" smtClean="0"/>
              <a:t>Nuevos medios de expresión  y movilización ciudadana</a:t>
            </a:r>
            <a:r>
              <a:rPr lang="es-CO" sz="1900" dirty="0"/>
              <a:t>.</a:t>
            </a:r>
            <a:r>
              <a:rPr lang="es-CO" sz="1900" dirty="0" smtClean="0"/>
              <a:t>  </a:t>
            </a:r>
            <a:r>
              <a:rPr lang="es-CO" sz="1900" b="1" dirty="0" smtClean="0"/>
              <a:t>Interdependencia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s-CO" sz="1900" b="1" dirty="0"/>
              <a:t> </a:t>
            </a:r>
            <a:r>
              <a:rPr lang="es-CO" sz="1900" b="1" dirty="0" smtClean="0"/>
              <a:t>      social</a:t>
            </a:r>
            <a:r>
              <a:rPr lang="es-CO" sz="1900" dirty="0" smtClean="0"/>
              <a:t> a escala global.</a:t>
            </a:r>
          </a:p>
          <a:p>
            <a:pPr marL="0" indent="0">
              <a:buNone/>
            </a:pPr>
            <a:r>
              <a:rPr lang="es-CO" sz="1900" b="1" dirty="0" smtClean="0">
                <a:solidFill>
                  <a:srgbClr val="FFC000"/>
                </a:solidFill>
              </a:rPr>
              <a:t>  -</a:t>
            </a:r>
            <a:r>
              <a:rPr lang="es-CO" sz="1900" b="1" dirty="0" smtClean="0">
                <a:solidFill>
                  <a:schemeClr val="bg1"/>
                </a:solidFill>
              </a:rPr>
              <a:t>   </a:t>
            </a:r>
            <a:r>
              <a:rPr lang="es-CO" sz="1900" dirty="0" smtClean="0"/>
              <a:t>Espacios sociales digitales alternativos,  paralelos a los medios informativos</a:t>
            </a:r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tradicionales.  Generan nuevas opiniones y acciones públicas  ciudadanas.</a:t>
            </a:r>
          </a:p>
          <a:p>
            <a:pPr marL="0" indent="0">
              <a:buNone/>
            </a:pPr>
            <a:r>
              <a:rPr lang="es-CO" sz="1900" b="1" dirty="0" smtClean="0">
                <a:solidFill>
                  <a:srgbClr val="FFC000"/>
                </a:solidFill>
              </a:rPr>
              <a:t>  - </a:t>
            </a:r>
            <a:r>
              <a:rPr lang="es-CO" sz="1900" b="1" dirty="0" smtClean="0">
                <a:solidFill>
                  <a:schemeClr val="bg1"/>
                </a:solidFill>
              </a:rPr>
              <a:t>  </a:t>
            </a:r>
            <a:r>
              <a:rPr lang="es-CO" sz="1900" dirty="0" smtClean="0"/>
              <a:t>Nueva forma de expresión ciudadana:  </a:t>
            </a:r>
            <a:r>
              <a:rPr lang="es-CO" sz="1900" b="1" i="1" dirty="0" smtClean="0"/>
              <a:t>Ciudadanía electrónica:  </a:t>
            </a:r>
            <a:r>
              <a:rPr lang="es-CO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</a:t>
            </a:r>
            <a:r>
              <a:rPr lang="es-CO" sz="2000" b="1" i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citizen</a:t>
            </a:r>
            <a:r>
              <a:rPr lang="es-CO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CO" sz="1900" b="1" dirty="0" smtClean="0">
                <a:solidFill>
                  <a:srgbClr val="FFC000"/>
                </a:solidFill>
              </a:rPr>
              <a:t>  -</a:t>
            </a:r>
            <a:r>
              <a:rPr lang="es-CO" sz="1900" b="1" dirty="0" smtClean="0">
                <a:solidFill>
                  <a:schemeClr val="bg1"/>
                </a:solidFill>
              </a:rPr>
              <a:t>   </a:t>
            </a:r>
            <a:r>
              <a:rPr lang="es-CO" sz="1900" b="1" dirty="0" smtClean="0">
                <a:solidFill>
                  <a:srgbClr val="FFC000"/>
                </a:solidFill>
              </a:rPr>
              <a:t>Medios masivos tradicionales</a:t>
            </a:r>
            <a:r>
              <a:rPr lang="es-CO" sz="1900" dirty="0" smtClean="0"/>
              <a:t>:  mantienen  el monopolio y control de su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agenda informativa , cooptados por el mercado o por grupos políticos.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s-CO" sz="1900" b="1" dirty="0">
                <a:solidFill>
                  <a:srgbClr val="FFC000"/>
                </a:solidFill>
              </a:rPr>
              <a:t> </a:t>
            </a:r>
            <a:r>
              <a:rPr lang="es-CO" sz="1900" b="1" dirty="0" smtClean="0">
                <a:solidFill>
                  <a:srgbClr val="FFC000"/>
                </a:solidFill>
              </a:rPr>
              <a:t> -</a:t>
            </a:r>
            <a:r>
              <a:rPr lang="es-CO" sz="1900" b="1" dirty="0" smtClean="0">
                <a:solidFill>
                  <a:schemeClr val="bg1"/>
                </a:solidFill>
              </a:rPr>
              <a:t>   </a:t>
            </a:r>
            <a:r>
              <a:rPr lang="es-CO" sz="1900" b="1" dirty="0" smtClean="0">
                <a:solidFill>
                  <a:srgbClr val="FFC000"/>
                </a:solidFill>
              </a:rPr>
              <a:t>Redes sociales digitales</a:t>
            </a:r>
            <a:r>
              <a:rPr lang="es-CO" sz="1900" b="1" dirty="0" smtClean="0"/>
              <a:t>:</a:t>
            </a:r>
            <a:r>
              <a:rPr lang="es-CO" sz="1900" dirty="0" smtClean="0"/>
              <a:t>  generan nueva opinión, expresión y movilización de</a:t>
            </a:r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las mayorías, </a:t>
            </a:r>
            <a:r>
              <a:rPr lang="es-CO" sz="1900" dirty="0"/>
              <a:t> </a:t>
            </a:r>
            <a:r>
              <a:rPr lang="es-CO" sz="1900" dirty="0" smtClean="0"/>
              <a:t>e imponen una agenda alternativa de temas, crean un nuevo </a:t>
            </a:r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espacio público,  relevante  para  la sociedad  civil.</a:t>
            </a:r>
          </a:p>
          <a:p>
            <a:pPr marL="0" indent="0">
              <a:buNone/>
            </a:pPr>
            <a:endParaRPr lang="es-CO" sz="1900" dirty="0" smtClean="0"/>
          </a:p>
          <a:p>
            <a:pPr marL="0" indent="0" algn="ctr">
              <a:buNone/>
            </a:pPr>
            <a:r>
              <a:rPr lang="es-CO" sz="1800" b="1" dirty="0">
                <a:solidFill>
                  <a:srgbClr val="FFC000"/>
                </a:solidFill>
              </a:rPr>
              <a:t>“Los grandes medios de comunicación no tienen elección. </a:t>
            </a:r>
            <a:endParaRPr lang="es-CO" sz="1800" b="1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s-CO" sz="1800" b="1" dirty="0" smtClean="0">
                <a:solidFill>
                  <a:srgbClr val="FFC000"/>
                </a:solidFill>
              </a:rPr>
              <a:t>O </a:t>
            </a:r>
            <a:r>
              <a:rPr lang="es-CO" sz="1800" b="1" dirty="0">
                <a:solidFill>
                  <a:srgbClr val="FFC000"/>
                </a:solidFill>
              </a:rPr>
              <a:t>se alían con Internet y con el periodismo ciudadano, </a:t>
            </a:r>
            <a:endParaRPr lang="es-CO" sz="1800" b="1" dirty="0" smtClean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es-CO" sz="1800" b="1" dirty="0" smtClean="0">
                <a:solidFill>
                  <a:srgbClr val="FFC000"/>
                </a:solidFill>
              </a:rPr>
              <a:t>o </a:t>
            </a:r>
            <a:r>
              <a:rPr lang="es-CO" sz="1800" b="1" dirty="0">
                <a:solidFill>
                  <a:srgbClr val="FFC000"/>
                </a:solidFill>
              </a:rPr>
              <a:t>se irán convirtiendo en marginales y económicamente insostenibles” </a:t>
            </a:r>
            <a:r>
              <a:rPr lang="es-CO" sz="1800" b="1" dirty="0" smtClean="0">
                <a:solidFill>
                  <a:srgbClr val="FFC000"/>
                </a:solidFill>
              </a:rPr>
              <a:t>.</a:t>
            </a:r>
          </a:p>
          <a:p>
            <a:pPr marL="0" indent="0" algn="ctr">
              <a:buNone/>
            </a:pPr>
            <a:r>
              <a:rPr lang="es-CO" sz="1800" b="1" dirty="0" smtClean="0">
                <a:solidFill>
                  <a:srgbClr val="FFC000"/>
                </a:solidFill>
              </a:rPr>
              <a:t>(</a:t>
            </a:r>
            <a:r>
              <a:rPr lang="es-CO" sz="1800" b="1" dirty="0">
                <a:solidFill>
                  <a:srgbClr val="FFC000"/>
                </a:solidFill>
              </a:rPr>
              <a:t>Castells, 2011)</a:t>
            </a:r>
          </a:p>
          <a:p>
            <a:pPr marL="0" indent="0">
              <a:buNone/>
            </a:pPr>
            <a:endParaRPr lang="es-CO" sz="1900" dirty="0" smtClean="0"/>
          </a:p>
          <a:p>
            <a:pPr>
              <a:buFontTx/>
              <a:buChar char="-"/>
            </a:pPr>
            <a:endParaRPr lang="es-CO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40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CO" sz="2100" b="1" dirty="0" smtClean="0">
                <a:solidFill>
                  <a:srgbClr val="FFC000"/>
                </a:solidFill>
              </a:rPr>
              <a:t>   </a:t>
            </a:r>
            <a:r>
              <a:rPr lang="es-CO" sz="2600" b="1" dirty="0" smtClean="0">
                <a:solidFill>
                  <a:srgbClr val="FFC000"/>
                </a:solidFill>
              </a:rPr>
              <a:t>-</a:t>
            </a:r>
            <a:r>
              <a:rPr lang="es-CO" sz="2600" b="1" dirty="0" smtClean="0">
                <a:solidFill>
                  <a:schemeClr val="bg1"/>
                </a:solidFill>
              </a:rPr>
              <a:t>   </a:t>
            </a:r>
            <a:r>
              <a:rPr lang="es-CO" sz="2600" b="1" dirty="0" smtClean="0">
                <a:solidFill>
                  <a:srgbClr val="FFC000"/>
                </a:solidFill>
              </a:rPr>
              <a:t>Herramientas de interconexión 2.0:   </a:t>
            </a:r>
            <a:r>
              <a:rPr lang="es-CO" sz="2600" dirty="0" smtClean="0"/>
              <a:t>permiten mayor participación, controversia,</a:t>
            </a:r>
          </a:p>
          <a:p>
            <a:pPr marL="0" indent="0">
              <a:buNone/>
            </a:pPr>
            <a:r>
              <a:rPr lang="es-CO" sz="2600" dirty="0"/>
              <a:t> </a:t>
            </a:r>
            <a:r>
              <a:rPr lang="es-CO" sz="2600" dirty="0" smtClean="0"/>
              <a:t>      debate y construcción  de opinión pública, disenso y el consenso.</a:t>
            </a:r>
          </a:p>
          <a:p>
            <a:pPr marL="0" indent="0">
              <a:buNone/>
            </a:pPr>
            <a:r>
              <a:rPr lang="es-CO" sz="2600" dirty="0" smtClean="0"/>
              <a:t>  </a:t>
            </a:r>
            <a:r>
              <a:rPr lang="es-CO" sz="2600" b="1" dirty="0" smtClean="0">
                <a:solidFill>
                  <a:srgbClr val="FFC000"/>
                </a:solidFill>
              </a:rPr>
              <a:t>-</a:t>
            </a:r>
            <a:r>
              <a:rPr lang="es-CO" sz="2600" dirty="0" smtClean="0"/>
              <a:t>    Antes, la </a:t>
            </a:r>
            <a:r>
              <a:rPr lang="es-CO" sz="2600" b="1" dirty="0" smtClean="0">
                <a:solidFill>
                  <a:srgbClr val="FFC000"/>
                </a:solidFill>
              </a:rPr>
              <a:t>participación democrática  </a:t>
            </a:r>
            <a:r>
              <a:rPr lang="es-CO" sz="2600" dirty="0" smtClean="0"/>
              <a:t>estaba  reducida exclusivamente al ejercicio</a:t>
            </a:r>
          </a:p>
          <a:p>
            <a:pPr marL="0" indent="0">
              <a:buNone/>
            </a:pPr>
            <a:r>
              <a:rPr lang="es-CO" sz="2600" dirty="0"/>
              <a:t> </a:t>
            </a:r>
            <a:r>
              <a:rPr lang="es-CO" sz="2600" dirty="0" smtClean="0"/>
              <a:t>      del voto; hoy, gracias a los dispositivos 2.0 se ofrecen </a:t>
            </a:r>
            <a:r>
              <a:rPr lang="es-CO" sz="2600" b="1" dirty="0" smtClean="0">
                <a:solidFill>
                  <a:srgbClr val="FFC000"/>
                </a:solidFill>
              </a:rPr>
              <a:t>formas de participación </a:t>
            </a:r>
          </a:p>
          <a:p>
            <a:pPr marL="0" indent="0">
              <a:buNone/>
            </a:pPr>
            <a:r>
              <a:rPr lang="es-CO" sz="2600" b="1" dirty="0">
                <a:solidFill>
                  <a:schemeClr val="bg1"/>
                </a:solidFill>
              </a:rPr>
              <a:t> </a:t>
            </a:r>
            <a:r>
              <a:rPr lang="es-CO" sz="2600" b="1" dirty="0" smtClean="0">
                <a:solidFill>
                  <a:schemeClr val="bg1"/>
                </a:solidFill>
              </a:rPr>
              <a:t>      </a:t>
            </a:r>
            <a:r>
              <a:rPr lang="es-CO" sz="2600" b="1" dirty="0" smtClean="0">
                <a:solidFill>
                  <a:srgbClr val="FFC000"/>
                </a:solidFill>
              </a:rPr>
              <a:t>diferentes  y de expresión  ciudadanas  </a:t>
            </a:r>
            <a:r>
              <a:rPr lang="es-CO" sz="2600" dirty="0" smtClean="0"/>
              <a:t>con mayor repercusión sociopolítica en el</a:t>
            </a:r>
          </a:p>
          <a:p>
            <a:pPr marL="0" indent="0">
              <a:buNone/>
            </a:pPr>
            <a:r>
              <a:rPr lang="es-CO" sz="2600" dirty="0"/>
              <a:t> </a:t>
            </a:r>
            <a:r>
              <a:rPr lang="es-CO" sz="2600" dirty="0" smtClean="0"/>
              <a:t>      espacio público.</a:t>
            </a:r>
          </a:p>
          <a:p>
            <a:pPr marL="0" indent="0">
              <a:buNone/>
            </a:pPr>
            <a:endParaRPr lang="es-CO" sz="2100" dirty="0" smtClean="0"/>
          </a:p>
          <a:p>
            <a:pPr marL="0" indent="0">
              <a:buNone/>
            </a:pPr>
            <a:endParaRPr lang="es-CO" sz="800" dirty="0" smtClean="0"/>
          </a:p>
          <a:p>
            <a:pPr marL="0" indent="0" algn="ctr">
              <a:buNone/>
            </a:pPr>
            <a:r>
              <a:rPr lang="es-CO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“El </a:t>
            </a:r>
            <a:r>
              <a:rPr lang="es-CO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control de la información y el control de la comunicación </a:t>
            </a:r>
            <a:endParaRPr lang="es-CO" sz="2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s-CO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siempre </a:t>
            </a:r>
            <a:r>
              <a:rPr lang="es-CO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 </a:t>
            </a:r>
            <a:r>
              <a:rPr lang="es-CO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sido la forma </a:t>
            </a:r>
            <a:r>
              <a:rPr lang="es-CO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fundamental del ejercicio del </a:t>
            </a:r>
            <a:r>
              <a:rPr lang="es-CO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poder”</a:t>
            </a:r>
          </a:p>
          <a:p>
            <a:pPr marL="0" indent="0" algn="ctr">
              <a:buNone/>
            </a:pPr>
            <a:r>
              <a:rPr lang="es-CO" sz="21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(M. Castells, 2009). </a:t>
            </a:r>
          </a:p>
          <a:p>
            <a:pPr marL="0" indent="0" algn="ctr">
              <a:buNone/>
            </a:pPr>
            <a:endParaRPr lang="es-CO" sz="18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CO" sz="2600" dirty="0"/>
              <a:t> </a:t>
            </a:r>
            <a:r>
              <a:rPr lang="es-CO" sz="2600" dirty="0" smtClean="0"/>
              <a:t>  </a:t>
            </a:r>
            <a:r>
              <a:rPr lang="es-CO" sz="2600" b="1" dirty="0" smtClean="0"/>
              <a:t> </a:t>
            </a:r>
            <a:r>
              <a:rPr lang="es-CO" sz="2600" dirty="0" smtClean="0"/>
              <a:t>A través </a:t>
            </a:r>
            <a:r>
              <a:rPr lang="es-CO" sz="2600" dirty="0"/>
              <a:t>de las redes </a:t>
            </a:r>
            <a:r>
              <a:rPr lang="es-CO" sz="2600" dirty="0" smtClean="0"/>
              <a:t>sociales digitales, </a:t>
            </a:r>
            <a:r>
              <a:rPr lang="es-CO" sz="2600" dirty="0"/>
              <a:t>la ciudadanía </a:t>
            </a:r>
            <a:r>
              <a:rPr lang="es-CO" sz="2600" dirty="0" smtClean="0"/>
              <a:t>recupera </a:t>
            </a:r>
          </a:p>
          <a:p>
            <a:pPr marL="0" indent="0" algn="ctr">
              <a:buNone/>
            </a:pPr>
            <a:r>
              <a:rPr lang="es-CO" sz="2600" b="1" dirty="0" smtClean="0">
                <a:solidFill>
                  <a:srgbClr val="FFC000"/>
                </a:solidFill>
              </a:rPr>
              <a:t>PODERES</a:t>
            </a:r>
            <a:r>
              <a:rPr lang="es-CO" sz="2600" b="1" dirty="0" smtClean="0"/>
              <a:t> </a:t>
            </a:r>
          </a:p>
          <a:p>
            <a:pPr marL="0" indent="0">
              <a:buNone/>
            </a:pPr>
            <a:r>
              <a:rPr lang="es-CO" sz="1400" dirty="0" smtClean="0"/>
              <a:t>        </a:t>
            </a:r>
          </a:p>
          <a:p>
            <a:pPr marL="0" indent="0">
              <a:buNone/>
            </a:pPr>
            <a:r>
              <a:rPr lang="es-CO" sz="1400" dirty="0"/>
              <a:t> </a:t>
            </a:r>
            <a:r>
              <a:rPr lang="es-CO" sz="1400" dirty="0" smtClean="0"/>
              <a:t>          </a:t>
            </a:r>
            <a:endParaRPr lang="es-CO" sz="1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CO" sz="1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CO" sz="14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CO" sz="2300" b="1" dirty="0" smtClean="0">
                <a:solidFill>
                  <a:srgbClr val="FFC000"/>
                </a:solidFill>
              </a:rPr>
              <a:t>          opinión pública</a:t>
            </a:r>
            <a:r>
              <a:rPr lang="es-CO" sz="2300" b="1" dirty="0">
                <a:solidFill>
                  <a:srgbClr val="FFC000"/>
                </a:solidFill>
              </a:rPr>
              <a:t> </a:t>
            </a:r>
            <a:r>
              <a:rPr lang="es-CO" sz="2300" b="1" dirty="0" smtClean="0">
                <a:solidFill>
                  <a:srgbClr val="FFC000"/>
                </a:solidFill>
              </a:rPr>
              <a:t>         comunicarse           convocar              señalar </a:t>
            </a:r>
            <a:r>
              <a:rPr lang="es-CO" sz="2300" b="1" dirty="0">
                <a:solidFill>
                  <a:srgbClr val="FFC000"/>
                </a:solidFill>
              </a:rPr>
              <a:t>y </a:t>
            </a:r>
            <a:r>
              <a:rPr lang="es-CO" sz="2300" b="1" dirty="0" smtClean="0">
                <a:solidFill>
                  <a:srgbClr val="FFC000"/>
                </a:solidFill>
              </a:rPr>
              <a:t>denunciar lo que</a:t>
            </a:r>
          </a:p>
          <a:p>
            <a:pPr marL="0" indent="0">
              <a:buNone/>
            </a:pPr>
            <a:r>
              <a:rPr lang="es-CO" sz="2300" b="1" dirty="0">
                <a:solidFill>
                  <a:srgbClr val="FFC000"/>
                </a:solidFill>
              </a:rPr>
              <a:t> </a:t>
            </a:r>
            <a:r>
              <a:rPr lang="es-CO" sz="2300" b="1" dirty="0" smtClean="0">
                <a:solidFill>
                  <a:srgbClr val="FFC000"/>
                </a:solidFill>
              </a:rPr>
              <a:t>   					</a:t>
            </a:r>
            <a:r>
              <a:rPr lang="es-CO" sz="2300" b="1" dirty="0">
                <a:solidFill>
                  <a:srgbClr val="FFC000"/>
                </a:solidFill>
              </a:rPr>
              <a:t> </a:t>
            </a:r>
            <a:r>
              <a:rPr lang="es-CO" sz="2300" b="1" dirty="0" smtClean="0">
                <a:solidFill>
                  <a:srgbClr val="FFC000"/>
                </a:solidFill>
              </a:rPr>
              <a:t>          atente contra la sociedad civil.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18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CO" sz="2600" dirty="0">
                <a:solidFill>
                  <a:srgbClr val="FFC000"/>
                </a:solidFill>
              </a:rPr>
              <a:t> </a:t>
            </a:r>
            <a:r>
              <a:rPr lang="es-CO" sz="2600" dirty="0" smtClean="0">
                <a:solidFill>
                  <a:srgbClr val="FFC000"/>
                </a:solidFill>
              </a:rPr>
              <a:t> </a:t>
            </a:r>
            <a:r>
              <a:rPr lang="es-CO" sz="2600" b="1" dirty="0" smtClean="0">
                <a:solidFill>
                  <a:srgbClr val="FFC000"/>
                </a:solidFill>
              </a:rPr>
              <a:t>- </a:t>
            </a:r>
            <a:r>
              <a:rPr lang="es-CO" sz="2600" dirty="0" smtClean="0">
                <a:solidFill>
                  <a:srgbClr val="FFC000"/>
                </a:solidFill>
              </a:rPr>
              <a:t>   </a:t>
            </a:r>
            <a:r>
              <a:rPr lang="es-CO" sz="2600" dirty="0" smtClean="0"/>
              <a:t>Reconfiguran  otros  modos  de  participación, </a:t>
            </a:r>
            <a:r>
              <a:rPr lang="es-CO" sz="2600" dirty="0"/>
              <a:t> </a:t>
            </a:r>
            <a:r>
              <a:rPr lang="es-CO" sz="2600" dirty="0" smtClean="0"/>
              <a:t>otras  prácticas  cívicas  y</a:t>
            </a:r>
          </a:p>
          <a:p>
            <a:pPr marL="0" indent="0">
              <a:buNone/>
            </a:pPr>
            <a:r>
              <a:rPr lang="es-CO" sz="2600" dirty="0"/>
              <a:t> </a:t>
            </a:r>
            <a:r>
              <a:rPr lang="es-CO" sz="2600" dirty="0" smtClean="0"/>
              <a:t>      la  concepción tradicional de democracia  representativa.   </a:t>
            </a:r>
          </a:p>
          <a:p>
            <a:pPr marL="0" indent="0">
              <a:buNone/>
            </a:pPr>
            <a:r>
              <a:rPr lang="es-CO" sz="2600" b="1" dirty="0" smtClean="0">
                <a:solidFill>
                  <a:schemeClr val="bg1"/>
                </a:solidFill>
              </a:rPr>
              <a:t> </a:t>
            </a:r>
            <a:r>
              <a:rPr lang="es-CO" sz="2600" b="1" dirty="0" smtClean="0">
                <a:solidFill>
                  <a:srgbClr val="FFC000"/>
                </a:solidFill>
              </a:rPr>
              <a:t> </a:t>
            </a:r>
            <a:r>
              <a:rPr lang="es-CO" sz="2600" b="1" dirty="0" smtClean="0">
                <a:solidFill>
                  <a:schemeClr val="bg1"/>
                </a:solidFill>
              </a:rPr>
              <a:t>-    </a:t>
            </a:r>
            <a:r>
              <a:rPr lang="es-CO" sz="2600" dirty="0" smtClean="0"/>
              <a:t>Emerge una  </a:t>
            </a:r>
            <a:r>
              <a:rPr lang="es-CO" sz="2600" b="1" dirty="0" smtClean="0"/>
              <a:t>CIUDADANIA  MULTIFUNCIONAL</a:t>
            </a:r>
            <a:r>
              <a:rPr lang="es-CO" sz="2600" dirty="0" smtClean="0"/>
              <a:t>,  con nuevas  posibilidades  de auto</a:t>
            </a:r>
          </a:p>
          <a:p>
            <a:pPr marL="0" indent="0">
              <a:buNone/>
            </a:pPr>
            <a:r>
              <a:rPr lang="es-CO" sz="2600" dirty="0"/>
              <a:t> </a:t>
            </a:r>
            <a:r>
              <a:rPr lang="es-CO" sz="2600" dirty="0" smtClean="0"/>
              <a:t>       organización  y auto movilización  en  un nuevo  espacio  público.</a:t>
            </a:r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</p:txBody>
      </p:sp>
      <p:sp>
        <p:nvSpPr>
          <p:cNvPr id="2" name="1 Rectángulo redondeado"/>
          <p:cNvSpPr/>
          <p:nvPr/>
        </p:nvSpPr>
        <p:spPr>
          <a:xfrm>
            <a:off x="827584" y="4479124"/>
            <a:ext cx="1675431" cy="457200"/>
          </a:xfrm>
          <a:prstGeom prst="round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cxnSp>
        <p:nvCxnSpPr>
          <p:cNvPr id="5" name="4 Conector recto"/>
          <p:cNvCxnSpPr/>
          <p:nvPr/>
        </p:nvCxnSpPr>
        <p:spPr>
          <a:xfrm flipH="1">
            <a:off x="2405004" y="3861049"/>
            <a:ext cx="1599530" cy="6180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5076056" y="3861049"/>
            <a:ext cx="1249380" cy="5757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flipV="1">
            <a:off x="3543325" y="3972600"/>
            <a:ext cx="668635" cy="47636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4766505" y="3972600"/>
            <a:ext cx="525575" cy="4763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805" y="4448960"/>
            <a:ext cx="1419349" cy="517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082" y="4448961"/>
            <a:ext cx="1430846" cy="53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928" y="4417868"/>
            <a:ext cx="2834488" cy="811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197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CO" sz="1900" b="1" dirty="0" smtClean="0">
                <a:solidFill>
                  <a:schemeClr val="bg1"/>
                </a:solidFill>
              </a:rPr>
              <a:t> </a:t>
            </a:r>
            <a:r>
              <a:rPr lang="es-CO" sz="1900" b="1" dirty="0" smtClean="0">
                <a:solidFill>
                  <a:srgbClr val="FFC000"/>
                </a:solidFill>
              </a:rPr>
              <a:t>-</a:t>
            </a:r>
            <a:r>
              <a:rPr lang="es-CO" sz="1900" dirty="0" smtClean="0"/>
              <a:t>  Ignorar </a:t>
            </a:r>
            <a:r>
              <a:rPr lang="es-CO" sz="1900" dirty="0"/>
              <a:t>las redes sociales digitales, es negarse a reconocer </a:t>
            </a:r>
            <a:r>
              <a:rPr lang="es-CO" sz="1900" dirty="0" smtClean="0"/>
              <a:t>el nuevo </a:t>
            </a:r>
            <a:r>
              <a:rPr lang="es-CO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ESPACIO </a:t>
            </a:r>
          </a:p>
          <a:p>
            <a:pPr marL="0" indent="0">
              <a:buNone/>
            </a:pPr>
            <a:r>
              <a:rPr lang="es-CO" sz="1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CO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PÚBLICO </a:t>
            </a:r>
            <a:r>
              <a:rPr lang="es-CO" sz="1900" dirty="0" smtClean="0"/>
              <a:t>de debate, discusión y decisión de la sociedad para el cambio social.</a:t>
            </a:r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Aportan como realmente revolucionario: </a:t>
            </a:r>
          </a:p>
          <a:p>
            <a:pPr marL="0" indent="0">
              <a:buNone/>
            </a:pPr>
            <a:r>
              <a:rPr lang="es-CO" sz="1900" b="1" dirty="0">
                <a:solidFill>
                  <a:srgbClr val="FFC000"/>
                </a:solidFill>
              </a:rPr>
              <a:t> </a:t>
            </a:r>
            <a:r>
              <a:rPr lang="es-CO" sz="1900" b="1" dirty="0" smtClean="0">
                <a:solidFill>
                  <a:srgbClr val="FFC000"/>
                </a:solidFill>
              </a:rPr>
              <a:t>      </a:t>
            </a:r>
            <a:r>
              <a:rPr lang="es-CO" sz="2000" b="1" dirty="0" smtClean="0">
                <a:solidFill>
                  <a:srgbClr val="FFC000"/>
                </a:solidFill>
              </a:rPr>
              <a:t>“ La </a:t>
            </a:r>
            <a:r>
              <a:rPr lang="es-CO" sz="2000" b="1" dirty="0">
                <a:solidFill>
                  <a:srgbClr val="FFC000"/>
                </a:solidFill>
              </a:rPr>
              <a:t>desintermediación en la </a:t>
            </a:r>
            <a:r>
              <a:rPr lang="es-CO" sz="2000" b="1" dirty="0" smtClean="0">
                <a:solidFill>
                  <a:srgbClr val="FFC000"/>
                </a:solidFill>
              </a:rPr>
              <a:t>relación de </a:t>
            </a:r>
            <a:r>
              <a:rPr lang="es-CO" sz="2000" b="1" dirty="0">
                <a:solidFill>
                  <a:srgbClr val="FFC000"/>
                </a:solidFill>
              </a:rPr>
              <a:t>las personas con el </a:t>
            </a:r>
            <a:r>
              <a:rPr lang="es-CO" sz="2000" b="1" dirty="0" smtClean="0">
                <a:solidFill>
                  <a:srgbClr val="FFC000"/>
                </a:solidFill>
              </a:rPr>
              <a:t>poder”</a:t>
            </a:r>
          </a:p>
          <a:p>
            <a:pPr marL="0" indent="0" algn="ctr">
              <a:buNone/>
            </a:pPr>
            <a:r>
              <a:rPr lang="es-CO" sz="1400" b="1" dirty="0">
                <a:solidFill>
                  <a:srgbClr val="FFC000"/>
                </a:solidFill>
                <a:hlinkClick r:id="rId2"/>
              </a:rPr>
              <a:t>http://humanismoyconectividad.wordpress.com/2011/01/10/manuel-castells-habla-de-wikileaks</a:t>
            </a:r>
            <a:r>
              <a:rPr lang="es-CO" sz="1400" b="1" dirty="0" smtClean="0">
                <a:solidFill>
                  <a:srgbClr val="FFC000"/>
                </a:solidFill>
                <a:hlinkClick r:id="rId2"/>
              </a:rPr>
              <a:t>/</a:t>
            </a:r>
            <a:endParaRPr lang="es-CO" sz="1400" b="1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endParaRPr lang="es-CO" sz="1900" b="1" dirty="0" smtClean="0"/>
          </a:p>
          <a:p>
            <a:pPr marL="0" indent="0">
              <a:buNone/>
            </a:pPr>
            <a:r>
              <a:rPr lang="es-CO" sz="1900" dirty="0" smtClean="0">
                <a:solidFill>
                  <a:srgbClr val="FFC000"/>
                </a:solidFill>
              </a:rPr>
              <a:t>  </a:t>
            </a:r>
            <a:r>
              <a:rPr lang="es-CO" sz="1900" b="1" dirty="0" smtClean="0">
                <a:solidFill>
                  <a:srgbClr val="FFC000"/>
                </a:solidFill>
              </a:rPr>
              <a:t>-</a:t>
            </a:r>
            <a:r>
              <a:rPr lang="es-CO" sz="1900" dirty="0" smtClean="0"/>
              <a:t>  </a:t>
            </a:r>
            <a:r>
              <a:rPr lang="es-CO" sz="1900" b="1" dirty="0" smtClean="0"/>
              <a:t>S. XVIII                </a:t>
            </a:r>
            <a:r>
              <a:rPr lang="es-CO" sz="1900" b="1" dirty="0" smtClean="0">
                <a:solidFill>
                  <a:srgbClr val="FFC000"/>
                </a:solidFill>
              </a:rPr>
              <a:t>triple poder</a:t>
            </a:r>
            <a:r>
              <a:rPr lang="es-CO" sz="1900" b="1" dirty="0" smtClean="0"/>
              <a:t>:    legislativo, ejecutivo y  judicial</a:t>
            </a:r>
            <a:r>
              <a:rPr lang="es-CO" sz="1900" b="1" dirty="0"/>
              <a:t> </a:t>
            </a:r>
            <a:r>
              <a:rPr lang="es-CO" sz="1900" dirty="0"/>
              <a:t>(Montesquieu</a:t>
            </a:r>
            <a:r>
              <a:rPr lang="es-CO" sz="1900" dirty="0" smtClean="0"/>
              <a:t>).</a:t>
            </a:r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</a:t>
            </a:r>
            <a:r>
              <a:rPr lang="es-CO" sz="1900" b="1" dirty="0" smtClean="0"/>
              <a:t>S. XX                 </a:t>
            </a:r>
            <a:r>
              <a:rPr lang="es-CO" sz="1900" b="1" dirty="0" smtClean="0">
                <a:solidFill>
                  <a:srgbClr val="FFC000"/>
                </a:solidFill>
              </a:rPr>
              <a:t>cuarto poder</a:t>
            </a:r>
            <a:r>
              <a:rPr lang="es-CO" sz="1900" dirty="0"/>
              <a:t>:</a:t>
            </a:r>
            <a:r>
              <a:rPr lang="es-CO" sz="1900" dirty="0" smtClean="0"/>
              <a:t>    </a:t>
            </a:r>
            <a:r>
              <a:rPr lang="es-CO" sz="1900" b="1" dirty="0" smtClean="0"/>
              <a:t>medios masivos de comunicación</a:t>
            </a:r>
            <a:r>
              <a:rPr lang="es-CO" sz="1900" dirty="0" smtClean="0"/>
              <a:t>. </a:t>
            </a:r>
          </a:p>
          <a:p>
            <a:pPr marL="0" indent="0">
              <a:buNone/>
            </a:pPr>
            <a:r>
              <a:rPr lang="es-CO" sz="1900" b="1" dirty="0"/>
              <a:t> </a:t>
            </a:r>
            <a:r>
              <a:rPr lang="es-CO" sz="1900" b="1" dirty="0" smtClean="0"/>
              <a:t>     S. XXI                </a:t>
            </a:r>
            <a:r>
              <a:rPr lang="es-CO" sz="1900" b="1" dirty="0" smtClean="0">
                <a:solidFill>
                  <a:srgbClr val="FFC000"/>
                </a:solidFill>
              </a:rPr>
              <a:t>quinto poder</a:t>
            </a:r>
            <a:r>
              <a:rPr lang="es-CO" sz="1900" dirty="0" smtClean="0"/>
              <a:t>:    </a:t>
            </a:r>
            <a:r>
              <a:rPr lang="es-CO" sz="1900" b="1" dirty="0" smtClean="0"/>
              <a:t>redes sociales digitales,</a:t>
            </a:r>
            <a:r>
              <a:rPr lang="es-CO" sz="1900" dirty="0" smtClean="0"/>
              <a:t> nueva posibilidad de </a:t>
            </a:r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                                                       formar comunidad y sociedad civil organizada: </a:t>
            </a:r>
            <a:r>
              <a:rPr lang="es-CO" sz="1900" dirty="0"/>
              <a:t> </a:t>
            </a:r>
            <a:endParaRPr lang="es-CO" sz="1900" dirty="0" smtClean="0"/>
          </a:p>
          <a:p>
            <a:pPr marL="0" indent="0">
              <a:buNone/>
            </a:pPr>
            <a:r>
              <a:rPr lang="es-CO" sz="1900" dirty="0"/>
              <a:t> </a:t>
            </a:r>
            <a:r>
              <a:rPr lang="es-CO" sz="1900" dirty="0" smtClean="0"/>
              <a:t>                                                             Blogosfera, Wikis  y  Web 2.0.</a:t>
            </a:r>
            <a:endParaRPr lang="es-CO" sz="1800" dirty="0"/>
          </a:p>
          <a:p>
            <a:pPr>
              <a:buFontTx/>
              <a:buChar char="-"/>
            </a:pPr>
            <a:endParaRPr lang="es-CO" sz="1800" dirty="0" smtClean="0"/>
          </a:p>
          <a:p>
            <a:pPr>
              <a:buFontTx/>
              <a:buChar char="-"/>
            </a:pPr>
            <a:endParaRPr lang="es-CO" sz="1800" dirty="0"/>
          </a:p>
          <a:p>
            <a:pPr>
              <a:buFontTx/>
              <a:buChar char="-"/>
            </a:pPr>
            <a:endParaRPr lang="es-CO" sz="1800" dirty="0" smtClean="0"/>
          </a:p>
          <a:p>
            <a:pPr>
              <a:buFontTx/>
              <a:buChar char="-"/>
            </a:pPr>
            <a:endParaRPr lang="es-CO" sz="1800" dirty="0"/>
          </a:p>
          <a:p>
            <a:pPr>
              <a:buFontTx/>
              <a:buChar char="-"/>
            </a:pPr>
            <a:endParaRPr lang="es-CO" sz="1800" dirty="0" smtClean="0"/>
          </a:p>
          <a:p>
            <a:pPr>
              <a:buFontTx/>
              <a:buChar char="-"/>
            </a:pPr>
            <a:endParaRPr lang="es-CO" sz="1800" dirty="0"/>
          </a:p>
          <a:p>
            <a:pPr>
              <a:buFontTx/>
              <a:buChar char="-"/>
            </a:pPr>
            <a:endParaRPr lang="es-CO" sz="1800" dirty="0" smtClean="0"/>
          </a:p>
          <a:p>
            <a:pPr>
              <a:buFontTx/>
              <a:buChar char="-"/>
            </a:pPr>
            <a:endParaRPr lang="es-CO" sz="1800" dirty="0"/>
          </a:p>
          <a:p>
            <a:pPr>
              <a:buFontTx/>
              <a:buChar char="-"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  <a:p>
            <a:pPr>
              <a:buFontTx/>
              <a:buChar char="-"/>
            </a:pPr>
            <a:endParaRPr lang="es-CO" sz="1800" dirty="0"/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360" y="3794826"/>
            <a:ext cx="2845536" cy="2226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259534"/>
            <a:ext cx="850416" cy="280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818" y="2924943"/>
            <a:ext cx="765513" cy="252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397" y="2564904"/>
            <a:ext cx="701675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3" r="4522"/>
          <a:stretch/>
        </p:blipFill>
        <p:spPr bwMode="auto">
          <a:xfrm>
            <a:off x="4499992" y="4446611"/>
            <a:ext cx="3888432" cy="1558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644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469888"/>
            <a:ext cx="8280920" cy="612068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s-CO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s-CO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iveles de comunidad virtual según el grado de comunitariedad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900" dirty="0" smtClean="0"/>
          </a:p>
          <a:p>
            <a:pPr marL="0" indent="0">
              <a:buNone/>
            </a:pPr>
            <a:r>
              <a:rPr lang="es-CO" sz="2100" b="1" dirty="0" smtClean="0">
                <a:solidFill>
                  <a:srgbClr val="FFC000"/>
                </a:solidFill>
              </a:rPr>
              <a:t>                             Nivel 3:  </a:t>
            </a:r>
            <a:r>
              <a:rPr lang="es-CO" sz="2100" dirty="0" smtClean="0"/>
              <a:t>Emerge una </a:t>
            </a:r>
            <a:r>
              <a:rPr lang="es-CO" sz="2100" b="1" dirty="0" smtClean="0"/>
              <a:t>comunidad virtual de cooperación, aprecio </a:t>
            </a:r>
            <a:r>
              <a:rPr lang="es-CO" sz="2100" dirty="0" smtClean="0"/>
              <a:t>y</a:t>
            </a:r>
          </a:p>
          <a:p>
            <a:pPr marL="0" indent="0">
              <a:buNone/>
            </a:pPr>
            <a:r>
              <a:rPr lang="es-CO" sz="2100" dirty="0"/>
              <a:t> </a:t>
            </a:r>
            <a:r>
              <a:rPr lang="es-CO" sz="2100" dirty="0" smtClean="0"/>
              <a:t>                            sentimientos de cercanía, pertenencia  e identidad,</a:t>
            </a:r>
            <a:r>
              <a:rPr lang="es-CO" sz="2100" dirty="0">
                <a:solidFill>
                  <a:schemeClr val="bg1"/>
                </a:solidFill>
              </a:rPr>
              <a:t> </a:t>
            </a:r>
            <a:r>
              <a:rPr lang="es-CO" sz="2100" dirty="0" smtClean="0"/>
              <a:t>valores comunes.</a:t>
            </a:r>
            <a:endParaRPr lang="es-CO" sz="21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CO" sz="1800" dirty="0" smtClean="0"/>
              <a:t>                     </a:t>
            </a:r>
          </a:p>
          <a:p>
            <a:pPr marL="0" indent="0">
              <a:buNone/>
            </a:pPr>
            <a:r>
              <a:rPr lang="es-CO" sz="2100" b="1" dirty="0" smtClean="0">
                <a:solidFill>
                  <a:srgbClr val="FFC000"/>
                </a:solidFill>
              </a:rPr>
              <a:t>              Nivel </a:t>
            </a:r>
            <a:r>
              <a:rPr lang="es-CO" sz="2100" b="1" dirty="0">
                <a:solidFill>
                  <a:srgbClr val="FFC000"/>
                </a:solidFill>
              </a:rPr>
              <a:t>2:</a:t>
            </a:r>
            <a:r>
              <a:rPr lang="es-CO" sz="2100" dirty="0">
                <a:solidFill>
                  <a:srgbClr val="FFC000"/>
                </a:solidFill>
              </a:rPr>
              <a:t> </a:t>
            </a:r>
            <a:r>
              <a:rPr lang="es-CO" sz="2100" dirty="0"/>
              <a:t>Comunicación mediada </a:t>
            </a:r>
            <a:r>
              <a:rPr lang="es-CO" sz="2100" dirty="0" smtClean="0"/>
              <a:t>por computador</a:t>
            </a:r>
            <a:r>
              <a:rPr lang="es-CO" sz="2100" dirty="0"/>
              <a:t>. </a:t>
            </a:r>
            <a:r>
              <a:rPr lang="es-CO" sz="2100" b="1" dirty="0"/>
              <a:t>Prevalece la comunicación</a:t>
            </a:r>
            <a:r>
              <a:rPr lang="es-CO" sz="2100" b="1" dirty="0" smtClean="0"/>
              <a:t>.</a:t>
            </a:r>
            <a:r>
              <a:rPr lang="es-CO" sz="2100" b="1" dirty="0" smtClean="0">
                <a:solidFill>
                  <a:schemeClr val="bg1"/>
                </a:solidFill>
              </a:rPr>
              <a:t> </a:t>
            </a:r>
          </a:p>
          <a:p>
            <a:pPr marL="0" indent="0">
              <a:buNone/>
            </a:pPr>
            <a:r>
              <a:rPr lang="es-CO" sz="2100" dirty="0" smtClean="0"/>
              <a:t>              Nivel </a:t>
            </a:r>
            <a:r>
              <a:rPr lang="es-CO" sz="2100" dirty="0"/>
              <a:t>social con reglas de </a:t>
            </a:r>
            <a:r>
              <a:rPr lang="es-CO" sz="2100" dirty="0" smtClean="0"/>
              <a:t>interacción</a:t>
            </a:r>
            <a:r>
              <a:rPr lang="es-CO" sz="2100" dirty="0" smtClean="0">
                <a:solidFill>
                  <a:schemeClr val="bg1"/>
                </a:solidFill>
              </a:rPr>
              <a:t> </a:t>
            </a:r>
            <a:r>
              <a:rPr lang="es-CO" sz="2100" dirty="0"/>
              <a:t>para compartir intereses “</a:t>
            </a:r>
            <a:r>
              <a:rPr lang="es-CO" sz="2100" dirty="0" err="1"/>
              <a:t>on</a:t>
            </a:r>
            <a:r>
              <a:rPr lang="es-CO" sz="2100" dirty="0"/>
              <a:t> line”. </a:t>
            </a: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r>
              <a:rPr lang="es-CO" sz="2100" b="1" dirty="0" smtClean="0">
                <a:solidFill>
                  <a:srgbClr val="FFC000"/>
                </a:solidFill>
              </a:rPr>
              <a:t>  Nivel 1</a:t>
            </a:r>
            <a:r>
              <a:rPr lang="es-CO" sz="2100" b="1" dirty="0" smtClean="0">
                <a:solidFill>
                  <a:schemeClr val="bg1"/>
                </a:solidFill>
              </a:rPr>
              <a:t>: </a:t>
            </a:r>
            <a:r>
              <a:rPr lang="es-CO" sz="2100" dirty="0" smtClean="0"/>
              <a:t>Infraestructura tecnológica común  (computador, hardware y software)</a:t>
            </a:r>
          </a:p>
          <a:p>
            <a:pPr marL="0" indent="0">
              <a:buNone/>
            </a:pPr>
            <a:r>
              <a:rPr lang="es-CO" sz="2100" b="1" dirty="0"/>
              <a:t> </a:t>
            </a:r>
            <a:r>
              <a:rPr lang="es-CO" sz="2100" b="1" dirty="0" smtClean="0"/>
              <a:t> Prevalece la información.</a:t>
            </a:r>
          </a:p>
          <a:p>
            <a:pPr marL="0" indent="0">
              <a:buNone/>
            </a:pPr>
            <a:endParaRPr lang="es-CO" sz="800" dirty="0" smtClean="0"/>
          </a:p>
          <a:p>
            <a:pPr marL="0" indent="0">
              <a:buNone/>
            </a:pPr>
            <a:endParaRPr lang="es-CO" sz="800" dirty="0"/>
          </a:p>
          <a:p>
            <a:pPr marL="0" indent="0">
              <a:buNone/>
            </a:pPr>
            <a:endParaRPr lang="es-CO" sz="900" dirty="0" smtClean="0"/>
          </a:p>
          <a:p>
            <a:pPr marL="0" indent="0">
              <a:buNone/>
            </a:pPr>
            <a:endParaRPr lang="es-CO" sz="900" dirty="0" smtClean="0"/>
          </a:p>
          <a:p>
            <a:pPr marL="0" indent="0">
              <a:buNone/>
            </a:pPr>
            <a:r>
              <a:rPr lang="es-CO" sz="2100" b="1" dirty="0" smtClean="0">
                <a:solidFill>
                  <a:srgbClr val="FFC000"/>
                </a:solidFill>
              </a:rPr>
              <a:t> -</a:t>
            </a:r>
            <a:r>
              <a:rPr lang="es-CO" sz="2100" dirty="0" smtClean="0"/>
              <a:t> Aunque las redes sociales digitales aparentan perfecta horizontalidad, están</a:t>
            </a:r>
          </a:p>
          <a:p>
            <a:pPr marL="0" indent="0">
              <a:buNone/>
            </a:pPr>
            <a:r>
              <a:rPr lang="es-CO" sz="2100" dirty="0"/>
              <a:t> </a:t>
            </a:r>
            <a:r>
              <a:rPr lang="es-CO" sz="2100" dirty="0" smtClean="0"/>
              <a:t>  constituidas por jerarquías y verticalidades,  </a:t>
            </a:r>
            <a:r>
              <a:rPr lang="es-CO" sz="2100" b="1" dirty="0" smtClean="0">
                <a:solidFill>
                  <a:srgbClr val="FFC000"/>
                </a:solidFill>
              </a:rPr>
              <a:t>juegos simbólicos de poder</a:t>
            </a:r>
            <a:r>
              <a:rPr lang="es-CO" sz="2100" dirty="0" smtClean="0"/>
              <a:t>, que atentan</a:t>
            </a:r>
          </a:p>
          <a:p>
            <a:pPr marL="0" indent="0">
              <a:buNone/>
            </a:pPr>
            <a:r>
              <a:rPr lang="es-CO" sz="2100" dirty="0"/>
              <a:t> </a:t>
            </a:r>
            <a:r>
              <a:rPr lang="es-CO" sz="2100" dirty="0" smtClean="0"/>
              <a:t>  contra  la  reticularidad.</a:t>
            </a:r>
          </a:p>
          <a:p>
            <a:pPr marL="0" indent="0">
              <a:buNone/>
            </a:pPr>
            <a:r>
              <a:rPr lang="es-CO" sz="2100" b="1" dirty="0" smtClean="0">
                <a:solidFill>
                  <a:srgbClr val="FFC000"/>
                </a:solidFill>
              </a:rPr>
              <a:t> -</a:t>
            </a:r>
            <a:r>
              <a:rPr lang="es-CO" sz="2100" b="1" dirty="0" smtClean="0">
                <a:solidFill>
                  <a:schemeClr val="bg1"/>
                </a:solidFill>
              </a:rPr>
              <a:t> </a:t>
            </a:r>
            <a:r>
              <a:rPr lang="es-CO" sz="2100" b="1" dirty="0" smtClean="0">
                <a:solidFill>
                  <a:srgbClr val="FFC000"/>
                </a:solidFill>
              </a:rPr>
              <a:t>La red </a:t>
            </a:r>
            <a:r>
              <a:rPr lang="es-CO" sz="2100" dirty="0" smtClean="0"/>
              <a:t>, más allá de un sistema  tecnológico, es  un  </a:t>
            </a:r>
            <a:r>
              <a:rPr lang="es-CO" sz="2100" b="1" dirty="0" smtClean="0">
                <a:solidFill>
                  <a:srgbClr val="FFC000"/>
                </a:solidFill>
              </a:rPr>
              <a:t>sistema tecno-social</a:t>
            </a:r>
            <a:r>
              <a:rPr lang="es-CO" sz="2100" dirty="0" smtClean="0"/>
              <a:t>, donde</a:t>
            </a:r>
          </a:p>
          <a:p>
            <a:pPr marL="0" indent="0">
              <a:buNone/>
            </a:pPr>
            <a:r>
              <a:rPr lang="es-CO" sz="2100" dirty="0"/>
              <a:t> </a:t>
            </a:r>
            <a:r>
              <a:rPr lang="es-CO" sz="2100" dirty="0" smtClean="0"/>
              <a:t>  emergen dinámicamente  nuevos potenciales  de  comunicación  y  cooperación.</a:t>
            </a:r>
          </a:p>
          <a:p>
            <a:pPr marL="0" indent="0">
              <a:buNone/>
            </a:pPr>
            <a:r>
              <a:rPr lang="es-CO" sz="2100" b="1" dirty="0" smtClean="0"/>
              <a:t> </a:t>
            </a:r>
            <a:r>
              <a:rPr lang="es-CO" sz="2100" b="1" dirty="0" smtClean="0">
                <a:solidFill>
                  <a:srgbClr val="FFC000"/>
                </a:solidFill>
              </a:rPr>
              <a:t>-</a:t>
            </a:r>
            <a:r>
              <a:rPr lang="es-CO" sz="2100" b="1" dirty="0" smtClean="0"/>
              <a:t> </a:t>
            </a:r>
            <a:r>
              <a:rPr lang="es-CO" sz="2100" dirty="0" smtClean="0"/>
              <a:t>Las  interconexiones  corresponden a </a:t>
            </a:r>
            <a:r>
              <a:rPr lang="es-CO" sz="2100" b="1" dirty="0" smtClean="0">
                <a:solidFill>
                  <a:srgbClr val="FFC000"/>
                </a:solidFill>
              </a:rPr>
              <a:t>lazos sociales </a:t>
            </a:r>
            <a:r>
              <a:rPr lang="es-CO" sz="2100" dirty="0" smtClean="0"/>
              <a:t>que se tejen  entre  </a:t>
            </a:r>
            <a:r>
              <a:rPr lang="es-CO" sz="2100" b="1" dirty="0" smtClean="0">
                <a:solidFill>
                  <a:srgbClr val="FFC000"/>
                </a:solidFill>
              </a:rPr>
              <a:t>actores.</a:t>
            </a:r>
            <a:r>
              <a:rPr lang="es-CO" sz="2100" dirty="0" smtClean="0">
                <a:solidFill>
                  <a:srgbClr val="FFC000"/>
                </a:solidFill>
              </a:rPr>
              <a:t>   </a:t>
            </a:r>
          </a:p>
          <a:p>
            <a:pPr marL="0" indent="0">
              <a:buNone/>
            </a:pPr>
            <a:r>
              <a:rPr lang="es-CO" sz="2100" dirty="0"/>
              <a:t> </a:t>
            </a:r>
            <a:r>
              <a:rPr lang="es-CO" sz="2100" dirty="0" smtClean="0"/>
              <a:t>  Las relaciones  sociales  –  interconectadas  -  son  el verdadero  foco  de  estudio  de</a:t>
            </a:r>
          </a:p>
          <a:p>
            <a:pPr marL="0" indent="0">
              <a:buNone/>
            </a:pPr>
            <a:r>
              <a:rPr lang="es-CO" sz="2100" dirty="0" smtClean="0"/>
              <a:t>   las redes sociales  digitales.</a:t>
            </a:r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800" dirty="0" smtClean="0"/>
          </a:p>
          <a:p>
            <a:pPr marL="0" indent="0">
              <a:buNone/>
            </a:pPr>
            <a:endParaRPr lang="es-CO" sz="1400" dirty="0"/>
          </a:p>
        </p:txBody>
      </p:sp>
      <p:sp>
        <p:nvSpPr>
          <p:cNvPr id="2" name="1 Rectángulo"/>
          <p:cNvSpPr/>
          <p:nvPr/>
        </p:nvSpPr>
        <p:spPr>
          <a:xfrm>
            <a:off x="1920346" y="1025696"/>
            <a:ext cx="6612093" cy="728458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sp>
        <p:nvSpPr>
          <p:cNvPr id="5" name="4 Rectángulo"/>
          <p:cNvSpPr/>
          <p:nvPr/>
        </p:nvSpPr>
        <p:spPr>
          <a:xfrm>
            <a:off x="1187624" y="1905067"/>
            <a:ext cx="7272808" cy="720080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42" y="2780928"/>
            <a:ext cx="757679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27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sz="1800" dirty="0"/>
              <a:t>☼</a:t>
            </a:r>
            <a:r>
              <a:rPr lang="es-CO" sz="1800" b="1" dirty="0" smtClean="0">
                <a:latin typeface="Arial"/>
                <a:cs typeface="Arial"/>
              </a:rPr>
              <a:t>  </a:t>
            </a:r>
            <a:r>
              <a:rPr lang="es-CO" sz="1800" dirty="0" smtClean="0">
                <a:cs typeface="Arial"/>
              </a:rPr>
              <a:t>Las </a:t>
            </a:r>
            <a:r>
              <a:rPr lang="es-CO" sz="1800" dirty="0">
                <a:cs typeface="Arial"/>
              </a:rPr>
              <a:t>redes sociales digitales están constituidas por: </a:t>
            </a:r>
          </a:p>
          <a:p>
            <a:pPr>
              <a:buNone/>
            </a:pPr>
            <a:endParaRPr lang="es-CO" sz="1400" dirty="0">
              <a:solidFill>
                <a:schemeClr val="bg1"/>
              </a:solidFill>
              <a:cs typeface="Arial"/>
            </a:endParaRPr>
          </a:p>
          <a:p>
            <a:pPr algn="ctr">
              <a:buNone/>
            </a:pPr>
            <a:endParaRPr lang="es-CO" sz="1400" dirty="0" smtClean="0">
              <a:solidFill>
                <a:schemeClr val="bg1"/>
              </a:solidFill>
              <a:cs typeface="Arial"/>
            </a:endParaRPr>
          </a:p>
          <a:p>
            <a:pPr algn="ctr">
              <a:buNone/>
            </a:pPr>
            <a:endParaRPr lang="es-CO" sz="1800" b="1" dirty="0">
              <a:solidFill>
                <a:schemeClr val="bg1"/>
              </a:solidFill>
              <a:cs typeface="Arial"/>
            </a:endParaRPr>
          </a:p>
          <a:p>
            <a:pPr algn="ctr">
              <a:buNone/>
            </a:pPr>
            <a:endParaRPr lang="es-CO" sz="1400" b="1" dirty="0">
              <a:solidFill>
                <a:srgbClr val="C00000"/>
              </a:solidFill>
              <a:cs typeface="Arial"/>
            </a:endParaRPr>
          </a:p>
          <a:p>
            <a:pPr>
              <a:buNone/>
            </a:pPr>
            <a:endParaRPr lang="es-CO" sz="1400" dirty="0" smtClean="0">
              <a:solidFill>
                <a:schemeClr val="bg1"/>
              </a:solidFill>
              <a:cs typeface="Arial"/>
            </a:endParaRPr>
          </a:p>
          <a:p>
            <a:pPr>
              <a:buNone/>
            </a:pPr>
            <a:endParaRPr lang="es-CO" sz="1400" dirty="0" smtClean="0">
              <a:solidFill>
                <a:schemeClr val="bg1"/>
              </a:solidFill>
              <a:cs typeface="Arial"/>
            </a:endParaRPr>
          </a:p>
          <a:p>
            <a:pPr>
              <a:buNone/>
            </a:pPr>
            <a:endParaRPr lang="es-CO" sz="1400" dirty="0" smtClean="0">
              <a:solidFill>
                <a:schemeClr val="bg1"/>
              </a:solidFill>
              <a:cs typeface="Arial"/>
            </a:endParaRPr>
          </a:p>
          <a:p>
            <a:pPr>
              <a:buNone/>
            </a:pPr>
            <a:endParaRPr lang="es-CO" sz="1400" dirty="0">
              <a:solidFill>
                <a:schemeClr val="bg1"/>
              </a:solidFill>
              <a:cs typeface="Arial"/>
            </a:endParaRPr>
          </a:p>
          <a:p>
            <a:pPr>
              <a:buNone/>
            </a:pPr>
            <a:r>
              <a:rPr lang="es-CO" sz="1800" dirty="0"/>
              <a:t>☼</a:t>
            </a:r>
            <a:r>
              <a:rPr lang="es-CO" sz="1800" b="1" dirty="0" smtClean="0">
                <a:latin typeface="Arial"/>
                <a:cs typeface="Arial"/>
              </a:rPr>
              <a:t>   </a:t>
            </a:r>
            <a:r>
              <a:rPr lang="es-CO" sz="1800" dirty="0" smtClean="0">
                <a:cs typeface="Arial"/>
              </a:rPr>
              <a:t>Inciden </a:t>
            </a:r>
            <a:r>
              <a:rPr lang="es-CO" sz="1800" dirty="0">
                <a:cs typeface="Arial"/>
              </a:rPr>
              <a:t>factores diferenciales como: </a:t>
            </a:r>
          </a:p>
          <a:p>
            <a:pPr>
              <a:buNone/>
            </a:pPr>
            <a:r>
              <a:rPr lang="es-CO" sz="1400" dirty="0">
                <a:solidFill>
                  <a:schemeClr val="bg1"/>
                </a:solidFill>
                <a:cs typeface="Arial"/>
              </a:rPr>
              <a:t>	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Actores</a:t>
            </a:r>
            <a:r>
              <a:rPr lang="es-CO" sz="1400" b="1" dirty="0">
                <a:solidFill>
                  <a:srgbClr val="C00000"/>
                </a:solidFill>
                <a:cs typeface="Arial"/>
              </a:rPr>
              <a:t> </a:t>
            </a:r>
            <a:r>
              <a:rPr lang="es-CO" sz="1800" dirty="0">
                <a:cs typeface="Arial"/>
              </a:rPr>
              <a:t>no se dan a conocer inmediatamente.</a:t>
            </a:r>
          </a:p>
          <a:p>
            <a:pPr>
              <a:buNone/>
            </a:pPr>
            <a:r>
              <a:rPr lang="es-CO" sz="1400" dirty="0">
                <a:solidFill>
                  <a:schemeClr val="bg1"/>
                </a:solidFill>
                <a:cs typeface="Arial"/>
              </a:rPr>
              <a:t>	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Herramientas</a:t>
            </a:r>
            <a:r>
              <a:rPr lang="es-CO" sz="1400" b="1" dirty="0">
                <a:solidFill>
                  <a:srgbClr val="C00000"/>
                </a:solidFill>
                <a:cs typeface="Arial"/>
              </a:rPr>
              <a:t> </a:t>
            </a:r>
            <a:r>
              <a:rPr lang="es-CO" sz="1800" dirty="0">
                <a:cs typeface="Arial"/>
              </a:rPr>
              <a:t>utilizadas para la comunicación de forma sincrónica o asincrónica.</a:t>
            </a:r>
          </a:p>
          <a:p>
            <a:pPr>
              <a:buNone/>
            </a:pPr>
            <a:r>
              <a:rPr lang="es-CO" sz="1400" dirty="0">
                <a:solidFill>
                  <a:schemeClr val="bg1"/>
                </a:solidFill>
                <a:cs typeface="Arial"/>
              </a:rPr>
              <a:t>	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Tipo de relaciones </a:t>
            </a:r>
            <a:r>
              <a:rPr lang="es-CO" sz="1800" dirty="0">
                <a:cs typeface="Arial"/>
              </a:rPr>
              <a:t>que establecen y sostienen  los actores.</a:t>
            </a:r>
          </a:p>
          <a:p>
            <a:pPr>
              <a:buNone/>
            </a:pPr>
            <a:r>
              <a:rPr lang="es-CO" sz="1400" dirty="0">
                <a:solidFill>
                  <a:schemeClr val="bg1"/>
                </a:solidFill>
                <a:cs typeface="Arial"/>
              </a:rPr>
              <a:t>	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Genera o mantiene </a:t>
            </a:r>
            <a:r>
              <a:rPr lang="es-CO" sz="1800" dirty="0">
                <a:cs typeface="Arial"/>
              </a:rPr>
              <a:t>relaciones complejas y de valores sociales más o menos perdurables.</a:t>
            </a:r>
          </a:p>
          <a:p>
            <a:pPr>
              <a:buNone/>
            </a:pPr>
            <a:r>
              <a:rPr lang="es-CO" sz="1800" dirty="0"/>
              <a:t>☼ </a:t>
            </a:r>
            <a:r>
              <a:rPr lang="es-CO" sz="1800" dirty="0" smtClean="0"/>
              <a:t>  </a:t>
            </a:r>
            <a:r>
              <a:rPr lang="es-CO" sz="1800" dirty="0" smtClean="0">
                <a:cs typeface="Arial"/>
              </a:rPr>
              <a:t>A </a:t>
            </a:r>
            <a:r>
              <a:rPr lang="es-CO" sz="1800" dirty="0">
                <a:cs typeface="Arial"/>
              </a:rPr>
              <a:t>partir de la 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intensificación de las relaciones sociales mediadas </a:t>
            </a:r>
            <a:r>
              <a:rPr lang="es-CO" sz="1800" b="1" dirty="0" smtClean="0">
                <a:solidFill>
                  <a:srgbClr val="FFC000"/>
                </a:solidFill>
                <a:cs typeface="Arial"/>
              </a:rPr>
              <a:t>por computador</a:t>
            </a:r>
            <a:r>
              <a:rPr lang="es-CO" sz="1800" b="1" dirty="0">
                <a:solidFill>
                  <a:schemeClr val="bg1"/>
                </a:solidFill>
                <a:cs typeface="Arial"/>
              </a:rPr>
              <a:t>,</a:t>
            </a:r>
            <a:r>
              <a:rPr lang="es-CO" sz="1800" dirty="0">
                <a:solidFill>
                  <a:schemeClr val="bg1"/>
                </a:solidFill>
                <a:cs typeface="Arial"/>
              </a:rPr>
              <a:t> </a:t>
            </a:r>
            <a:r>
              <a:rPr lang="es-CO" sz="1800" dirty="0">
                <a:cs typeface="Arial"/>
              </a:rPr>
              <a:t>se</a:t>
            </a:r>
            <a:r>
              <a:rPr lang="es-CO" sz="1800" dirty="0">
                <a:solidFill>
                  <a:schemeClr val="bg1"/>
                </a:solidFill>
                <a:cs typeface="Arial"/>
              </a:rPr>
              <a:t> 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construyen lazos </a:t>
            </a:r>
            <a:r>
              <a:rPr lang="es-CO" sz="1800" b="1" dirty="0">
                <a:cs typeface="Arial"/>
              </a:rPr>
              <a:t>sociales </a:t>
            </a:r>
            <a:r>
              <a:rPr lang="es-CO" sz="1800" dirty="0">
                <a:cs typeface="Arial"/>
              </a:rPr>
              <a:t>que pueden ser: relacionales </a:t>
            </a:r>
            <a:r>
              <a:rPr lang="es-CO" sz="1800" dirty="0" smtClean="0">
                <a:cs typeface="Arial"/>
              </a:rPr>
              <a:t>– de </a:t>
            </a:r>
            <a:r>
              <a:rPr lang="es-CO" sz="1800" dirty="0">
                <a:cs typeface="Arial"/>
              </a:rPr>
              <a:t>interacción – asociación – pertenencia.</a:t>
            </a:r>
          </a:p>
          <a:p>
            <a:pPr>
              <a:buNone/>
            </a:pPr>
            <a:r>
              <a:rPr lang="es-CO" sz="1800" dirty="0"/>
              <a:t>☼ </a:t>
            </a:r>
            <a:r>
              <a:rPr lang="es-CO" sz="1800" dirty="0" smtClean="0"/>
              <a:t> </a:t>
            </a:r>
            <a:r>
              <a:rPr lang="es-CO" sz="1800" b="1" dirty="0" smtClean="0">
                <a:solidFill>
                  <a:srgbClr val="FFC000"/>
                </a:solidFill>
                <a:cs typeface="Arial"/>
              </a:rPr>
              <a:t>Redes </a:t>
            </a:r>
            <a:r>
              <a:rPr lang="es-CO" sz="1800" b="1" dirty="0">
                <a:solidFill>
                  <a:srgbClr val="FFC000"/>
                </a:solidFill>
                <a:cs typeface="Arial"/>
              </a:rPr>
              <a:t>sociales en Internet son dinámicas y </a:t>
            </a:r>
            <a:r>
              <a:rPr lang="es-CO" sz="1800" b="1" dirty="0" smtClean="0">
                <a:solidFill>
                  <a:srgbClr val="FFC000"/>
                </a:solidFill>
                <a:cs typeface="Arial"/>
              </a:rPr>
              <a:t>mutantes</a:t>
            </a:r>
            <a:r>
              <a:rPr lang="es-CO" sz="1800" dirty="0" smtClean="0">
                <a:solidFill>
                  <a:srgbClr val="FFC000"/>
                </a:solidFill>
                <a:cs typeface="Arial"/>
              </a:rPr>
              <a:t> </a:t>
            </a:r>
            <a:r>
              <a:rPr lang="es-CO" sz="1800" dirty="0">
                <a:cs typeface="Arial"/>
              </a:rPr>
              <a:t>por sus </a:t>
            </a:r>
            <a:r>
              <a:rPr lang="es-CO" sz="1800" dirty="0" smtClean="0">
                <a:cs typeface="Arial"/>
              </a:rPr>
              <a:t>factores de </a:t>
            </a:r>
            <a:r>
              <a:rPr lang="es-CO" sz="1800" dirty="0">
                <a:cs typeface="Arial"/>
              </a:rPr>
              <a:t>cooperación, competición o conflicto.</a:t>
            </a:r>
            <a:endParaRPr lang="es-CO" sz="1800" dirty="0"/>
          </a:p>
          <a:p>
            <a:pPr marL="0" indent="0">
              <a:buNone/>
            </a:pPr>
            <a:endParaRPr lang="es-CO" sz="1400" dirty="0"/>
          </a:p>
        </p:txBody>
      </p:sp>
      <p:graphicFrame>
        <p:nvGraphicFramePr>
          <p:cNvPr id="4" name="3 Diagrama"/>
          <p:cNvGraphicFramePr/>
          <p:nvPr>
            <p:extLst>
              <p:ext uri="{D42A27DB-BD31-4B8C-83A1-F6EECF244321}">
                <p14:modId xmlns:p14="http://schemas.microsoft.com/office/powerpoint/2010/main" val="1114370249"/>
              </p:ext>
            </p:extLst>
          </p:nvPr>
        </p:nvGraphicFramePr>
        <p:xfrm>
          <a:off x="1619672" y="404664"/>
          <a:ext cx="5976664" cy="2880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4636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13" y="460375"/>
            <a:ext cx="8308975" cy="593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60375"/>
            <a:ext cx="8229600" cy="59372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CO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PENSAR LAS REDES  </a:t>
            </a:r>
            <a:r>
              <a:rPr lang="es-CO" sz="2800" b="1" dirty="0" smtClean="0">
                <a:solidFill>
                  <a:schemeClr val="bg1"/>
                </a:solidFill>
              </a:rPr>
              <a:t>implica </a:t>
            </a:r>
            <a:r>
              <a:rPr lang="es-CO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PENSARLAS…</a:t>
            </a:r>
          </a:p>
          <a:p>
            <a:pPr marL="0" indent="0">
              <a:buNone/>
            </a:pPr>
            <a:endParaRPr lang="es-CO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CO" sz="2000" dirty="0" smtClean="0">
                <a:solidFill>
                  <a:schemeClr val="bg1"/>
                </a:solidFill>
              </a:rPr>
              <a:t>● </a:t>
            </a:r>
            <a:r>
              <a:rPr lang="es-CO" sz="2000" dirty="0">
                <a:solidFill>
                  <a:schemeClr val="bg1"/>
                </a:solidFill>
              </a:rPr>
              <a:t> </a:t>
            </a:r>
            <a:r>
              <a:rPr lang="es-CO" sz="2000" dirty="0" smtClean="0">
                <a:solidFill>
                  <a:schemeClr val="bg1"/>
                </a:solidFill>
              </a:rPr>
              <a:t>   Más desde una </a:t>
            </a:r>
            <a:r>
              <a:rPr lang="es-CO" sz="2000" b="1" dirty="0" smtClean="0">
                <a:solidFill>
                  <a:schemeClr val="bg1"/>
                </a:solidFill>
              </a:rPr>
              <a:t>perspectiva colaborativa - dialogal </a:t>
            </a:r>
            <a:r>
              <a:rPr lang="es-CO" sz="2000" dirty="0" smtClean="0">
                <a:solidFill>
                  <a:schemeClr val="bg1"/>
                </a:solidFill>
              </a:rPr>
              <a:t>que  desde una</a:t>
            </a:r>
          </a:p>
          <a:p>
            <a:pPr marL="0" indent="0">
              <a:buNone/>
            </a:pPr>
            <a:r>
              <a:rPr lang="es-CO" sz="2000" dirty="0">
                <a:solidFill>
                  <a:schemeClr val="bg1"/>
                </a:solidFill>
              </a:rPr>
              <a:t> </a:t>
            </a:r>
            <a:r>
              <a:rPr lang="es-CO" sz="2000" dirty="0" smtClean="0">
                <a:solidFill>
                  <a:schemeClr val="bg1"/>
                </a:solidFill>
              </a:rPr>
              <a:t>  </a:t>
            </a:r>
            <a:r>
              <a:rPr lang="es-CO" sz="2000" dirty="0">
                <a:solidFill>
                  <a:schemeClr val="bg1"/>
                </a:solidFill>
              </a:rPr>
              <a:t> </a:t>
            </a:r>
            <a:r>
              <a:rPr lang="es-CO" sz="2000" dirty="0" smtClean="0">
                <a:solidFill>
                  <a:schemeClr val="bg1"/>
                </a:solidFill>
              </a:rPr>
              <a:t>    perspectiva de </a:t>
            </a:r>
            <a:r>
              <a:rPr lang="es-CO" sz="2000" b="1" dirty="0" smtClean="0">
                <a:solidFill>
                  <a:schemeClr val="bg1"/>
                </a:solidFill>
              </a:rPr>
              <a:t>competitividad - individual.</a:t>
            </a:r>
          </a:p>
          <a:p>
            <a:pPr marL="0" indent="0">
              <a:buNone/>
            </a:pPr>
            <a:r>
              <a:rPr lang="es-CO" sz="2000" dirty="0" smtClean="0">
                <a:solidFill>
                  <a:schemeClr val="bg1"/>
                </a:solidFill>
              </a:rPr>
              <a:t>●      Asumirlas en sus </a:t>
            </a:r>
            <a:r>
              <a:rPr lang="es-CO" sz="2000" b="1" dirty="0" smtClean="0">
                <a:solidFill>
                  <a:schemeClr val="bg1"/>
                </a:solidFill>
              </a:rPr>
              <a:t>diferentes niveles implicativos:</a:t>
            </a:r>
          </a:p>
          <a:p>
            <a:pPr marL="0" indent="0">
              <a:buNone/>
            </a:pPr>
            <a:endParaRPr lang="es-CO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CO" sz="1600" dirty="0">
                <a:solidFill>
                  <a:schemeClr val="bg1"/>
                </a:solidFill>
              </a:rPr>
              <a:t> </a:t>
            </a:r>
            <a:r>
              <a:rPr lang="es-CO" sz="1600" dirty="0" smtClean="0">
                <a:solidFill>
                  <a:schemeClr val="bg1"/>
                </a:solidFill>
              </a:rPr>
              <a:t>      </a:t>
            </a:r>
            <a:r>
              <a:rPr lang="es-CO" sz="1800" dirty="0" smtClean="0">
                <a:solidFill>
                  <a:schemeClr val="bg1"/>
                </a:solidFill>
              </a:rPr>
              <a:t>■  Nivel de </a:t>
            </a:r>
            <a:r>
              <a:rPr lang="es-CO" sz="1800" b="1" dirty="0" smtClean="0">
                <a:solidFill>
                  <a:schemeClr val="bg1"/>
                </a:solidFill>
              </a:rPr>
              <a:t>RECONOCIMIENTO</a:t>
            </a:r>
            <a:r>
              <a:rPr lang="es-CO" sz="1800" dirty="0" smtClean="0">
                <a:solidFill>
                  <a:schemeClr val="bg1"/>
                </a:solidFill>
              </a:rPr>
              <a:t> de que el otro existe.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■  Nivel de </a:t>
            </a:r>
            <a:r>
              <a:rPr lang="es-CO" sz="1800" b="1" dirty="0" smtClean="0">
                <a:solidFill>
                  <a:schemeClr val="bg1"/>
                </a:solidFill>
              </a:rPr>
              <a:t>CONOCIMIENTO</a:t>
            </a:r>
            <a:r>
              <a:rPr lang="es-CO" sz="1800" dirty="0" smtClean="0">
                <a:solidFill>
                  <a:schemeClr val="bg1"/>
                </a:solidFill>
              </a:rPr>
              <a:t> de lo que otro es o hace, subrayando el valor del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     interés por el otro.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■  Nivel de </a:t>
            </a:r>
            <a:r>
              <a:rPr lang="es-CO" sz="1800" b="1" dirty="0" smtClean="0">
                <a:solidFill>
                  <a:schemeClr val="bg1"/>
                </a:solidFill>
              </a:rPr>
              <a:t>COLABORACIÓN</a:t>
            </a:r>
            <a:r>
              <a:rPr lang="es-CO" sz="1800" dirty="0" smtClean="0">
                <a:solidFill>
                  <a:schemeClr val="bg1"/>
                </a:solidFill>
              </a:rPr>
              <a:t>, donde se está dispuesto a prestar ayuda,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     promoviendo valores de reciprocidad.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■  Nivel de </a:t>
            </a:r>
            <a:r>
              <a:rPr lang="es-CO" sz="1800" b="1" dirty="0" smtClean="0">
                <a:solidFill>
                  <a:schemeClr val="bg1"/>
                </a:solidFill>
              </a:rPr>
              <a:t>COOPERACIÓN</a:t>
            </a:r>
            <a:r>
              <a:rPr lang="es-CO" sz="1800" dirty="0" smtClean="0">
                <a:solidFill>
                  <a:schemeClr val="bg1"/>
                </a:solidFill>
              </a:rPr>
              <a:t>, donde se comparten actividades, y  recursos con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     valores  de solidaridad.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■  Nivel de </a:t>
            </a:r>
            <a:r>
              <a:rPr lang="es-CO" sz="1800" b="1" dirty="0" smtClean="0">
                <a:solidFill>
                  <a:schemeClr val="bg1"/>
                </a:solidFill>
              </a:rPr>
              <a:t>ASOCIACIÓN</a:t>
            </a:r>
            <a:r>
              <a:rPr lang="es-CO" sz="1800" dirty="0" smtClean="0">
                <a:solidFill>
                  <a:schemeClr val="bg1"/>
                </a:solidFill>
              </a:rPr>
              <a:t>, que permite compartir objetivos y proyectos, bajo los</a:t>
            </a:r>
          </a:p>
          <a:p>
            <a:pPr marL="0" indent="0">
              <a:buNone/>
            </a:pPr>
            <a:r>
              <a:rPr lang="es-CO" sz="1800" dirty="0">
                <a:solidFill>
                  <a:schemeClr val="bg1"/>
                </a:solidFill>
              </a:rPr>
              <a:t> </a:t>
            </a:r>
            <a:r>
              <a:rPr lang="es-CO" sz="1800" dirty="0" smtClean="0">
                <a:solidFill>
                  <a:schemeClr val="bg1"/>
                </a:solidFill>
              </a:rPr>
              <a:t>          valores de confianza mutua.</a:t>
            </a:r>
          </a:p>
          <a:p>
            <a:pPr marL="0" indent="0">
              <a:buNone/>
            </a:pPr>
            <a:endParaRPr lang="es-CO" sz="16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s-CO" sz="1800" b="1" dirty="0" smtClean="0">
                <a:solidFill>
                  <a:schemeClr val="bg1"/>
                </a:solidFill>
              </a:rPr>
              <a:t>¿ Está ocurriendo esto a nivel de redes religiosas virtuales …?</a:t>
            </a:r>
          </a:p>
          <a:p>
            <a:pPr marL="0" indent="0">
              <a:buNone/>
            </a:pPr>
            <a:endParaRPr lang="es-CO" sz="1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CO" sz="1200" dirty="0"/>
          </a:p>
        </p:txBody>
      </p:sp>
    </p:spTree>
    <p:extLst>
      <p:ext uri="{BB962C8B-B14F-4D97-AF65-F5344CB8AC3E}">
        <p14:creationId xmlns:p14="http://schemas.microsoft.com/office/powerpoint/2010/main" val="51472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</TotalTime>
  <Words>1550</Words>
  <Application>Microsoft Office PowerPoint</Application>
  <PresentationFormat>Presentación en pantalla (4:3)</PresentationFormat>
  <Paragraphs>285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14</vt:i4>
      </vt:variant>
    </vt:vector>
  </HeadingPairs>
  <TitlesOfParts>
    <vt:vector size="16" baseType="lpstr">
      <vt:lpstr>Tema de Office</vt:lpstr>
      <vt:lpstr>1_Tema de Office</vt:lpstr>
      <vt:lpstr>Presentación de PowerPoint</vt:lpstr>
      <vt:lpstr>REDES SOCIALES DIGITALES, OPINIÓN PÚBLICA Y CIUDADANÍA - DE LA VERTICALIDAD A LA RETICULARIDAD -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 REDES DIGITALES DE RECONOCIMIENTO RELIGIOSO  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ignacio</dc:creator>
  <cp:lastModifiedBy>Luis Ignacio Sierra</cp:lastModifiedBy>
  <cp:revision>149</cp:revision>
  <dcterms:created xsi:type="dcterms:W3CDTF">2011-10-09T00:23:58Z</dcterms:created>
  <dcterms:modified xsi:type="dcterms:W3CDTF">2011-10-14T12:07:37Z</dcterms:modified>
</cp:coreProperties>
</file>