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Override5.xml" ContentType="application/vnd.openxmlformats-officedocument.themeOverr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06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Default Extension="png" ContentType="image/png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Override6.xml" ContentType="application/vnd.openxmlformats-officedocument.themeOverr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11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theme/themeOverride7.xml" ContentType="application/vnd.openxmlformats-officedocument.themeOverrid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theme/themeOverride3.xml" ContentType="application/vnd.openxmlformats-officedocument.themeOverride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theme/theme12.xml" ContentType="application/vnd.openxmlformats-officedocument.them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s/slide24.xml" ContentType="application/vnd.openxmlformats-officedocument.presentationml.slide+xml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Default Extension="jpeg" ContentType="image/jpeg"/>
  <Override PartName="/ppt/theme/themeOverride4.xml" ContentType="application/vnd.openxmlformats-officedocument.themeOverride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20" r:id="rId6"/>
    <p:sldMasterId id="2147483756" r:id="rId7"/>
    <p:sldMasterId id="2147483768" r:id="rId8"/>
    <p:sldMasterId id="2147483792" r:id="rId9"/>
    <p:sldMasterId id="2147483816" r:id="rId10"/>
  </p:sldMasterIdLst>
  <p:notesMasterIdLst>
    <p:notesMasterId r:id="rId41"/>
  </p:notesMasterIdLst>
  <p:handoutMasterIdLst>
    <p:handoutMasterId r:id="rId42"/>
  </p:handoutMasterIdLst>
  <p:sldIdLst>
    <p:sldId id="256" r:id="rId11"/>
    <p:sldId id="257" r:id="rId12"/>
    <p:sldId id="258" r:id="rId13"/>
    <p:sldId id="260" r:id="rId14"/>
    <p:sldId id="262" r:id="rId15"/>
    <p:sldId id="263" r:id="rId16"/>
    <p:sldId id="264" r:id="rId17"/>
    <p:sldId id="265" r:id="rId18"/>
    <p:sldId id="267" r:id="rId19"/>
    <p:sldId id="283" r:id="rId20"/>
    <p:sldId id="269" r:id="rId21"/>
    <p:sldId id="307" r:id="rId22"/>
    <p:sldId id="268" r:id="rId23"/>
    <p:sldId id="282" r:id="rId24"/>
    <p:sldId id="284" r:id="rId25"/>
    <p:sldId id="291" r:id="rId26"/>
    <p:sldId id="312" r:id="rId27"/>
    <p:sldId id="285" r:id="rId28"/>
    <p:sldId id="286" r:id="rId29"/>
    <p:sldId id="287" r:id="rId30"/>
    <p:sldId id="294" r:id="rId31"/>
    <p:sldId id="299" r:id="rId32"/>
    <p:sldId id="298" r:id="rId33"/>
    <p:sldId id="300" r:id="rId34"/>
    <p:sldId id="305" r:id="rId35"/>
    <p:sldId id="301" r:id="rId36"/>
    <p:sldId id="310" r:id="rId37"/>
    <p:sldId id="302" r:id="rId38"/>
    <p:sldId id="304" r:id="rId39"/>
    <p:sldId id="303" r:id="rId40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96" d="100"/>
          <a:sy n="96" d="100"/>
        </p:scale>
        <p:origin x="-32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9" Type="http://schemas.openxmlformats.org/officeDocument/2006/relationships/slide" Target="slides/slide29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34" Type="http://schemas.openxmlformats.org/officeDocument/2006/relationships/slide" Target="slides/slide24.xml"/><Relationship Id="rId42" Type="http://schemas.openxmlformats.org/officeDocument/2006/relationships/handoutMaster" Target="handoutMasters/handout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slide" Target="slides/slide28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slide" Target="slides/slide27.xml"/><Relationship Id="rId40" Type="http://schemas.openxmlformats.org/officeDocument/2006/relationships/slide" Target="slides/slide30.xml"/><Relationship Id="rId45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slide" Target="slides/slide26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slide" Target="slides/slide21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slide" Target="slides/slide25.xml"/><Relationship Id="rId43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E965F8-B9B5-4F33-A231-CD876E06D14B}" type="datetimeFigureOut">
              <a:rPr lang="es-CL" smtClean="0"/>
              <a:pPr/>
              <a:t>17-10-2011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CA4A7D-CCE1-4F4A-ADD7-1CA33869FF7E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="" xmlns:p14="http://schemas.microsoft.com/office/powerpoint/2010/main" val="29555113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739D3D-93A3-467C-97A1-DF16F772263E}" type="datetimeFigureOut">
              <a:rPr lang="es-ES" smtClean="0"/>
              <a:pPr/>
              <a:t>17/10/2011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033480-4945-4E8C-BBF8-BE29239D7931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3380327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033480-4945-4E8C-BBF8-BE29239D7931}" type="slidenum">
              <a:rPr lang="es-ES" smtClean="0"/>
              <a:pPr/>
              <a:t>17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42592880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46297-C8A5-434E-9BEF-50E5849DA7DD}" type="datetimeFigureOut">
              <a:rPr lang="es-ES" smtClean="0"/>
              <a:pPr/>
              <a:t>17/10/2011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DAE09-C80C-47AC-8F6E-B8BDFF5926C3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4068935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46297-C8A5-434E-9BEF-50E5849DA7DD}" type="datetimeFigureOut">
              <a:rPr lang="es-ES" smtClean="0"/>
              <a:pPr/>
              <a:t>17/10/2011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DAE09-C80C-47AC-8F6E-B8BDFF5926C3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1601766149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25E7E9-4C6E-4E03-B1D1-CA5C723C26AA}" type="slidenum">
              <a:rPr 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17792761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E11490-CD70-4E98-9E24-3BC0A5900F48}" type="slidenum">
              <a:rPr 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91642966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B6B33B-EEFB-40CD-8A60-E25111A9C816}" type="slidenum">
              <a:rPr 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81237660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3CD3F9-9515-44F5-BE91-941DEB5FF995}" type="slidenum">
              <a:rPr 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0895436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842A63-1747-4EB4-800A-300FC723637A}" type="slidenum">
              <a:rPr 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35142289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73DE76-723F-4C04-8CFB-698B9790AC40}" type="slidenum">
              <a:rPr 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82330886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CBAB37-01EA-43A9-B10A-54ED507AD560}" type="slidenum">
              <a:rPr 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60153979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C7C265-A00D-48B1-9F6C-A12391644900}" type="slidenum">
              <a:rPr 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19223754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7C0AF7-8342-4908-B50A-30894C17BE36}" type="slidenum">
              <a:rPr 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60717976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154A50-A403-4C21-8B9F-C23C189E4329}" type="slidenum">
              <a:rPr 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388386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46297-C8A5-434E-9BEF-50E5849DA7DD}" type="datetimeFigureOut">
              <a:rPr lang="es-ES" smtClean="0"/>
              <a:pPr/>
              <a:t>17/10/2011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DAE09-C80C-47AC-8F6E-B8BDFF5926C3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1263328178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29577C-CB02-4029-AE59-3AB8BA527026}" type="slidenum">
              <a:rPr 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30248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5C3E78-E72F-4B9B-891A-65D68C05A5AB}" type="slidenum">
              <a:rPr 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975627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004F9A-D9E5-4C49-835D-0764CB6A61C7}" type="slidenum">
              <a:rPr 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295214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1621D5-8271-44E2-8CC5-F40667FB3EDB}" type="slidenum">
              <a:rPr 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779422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0930D3-E0FA-4B4E-BCC1-AECA2034154E}" type="slidenum">
              <a:rPr 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191958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0F0293-959B-4297-800C-A5B5DD6D098C}" type="slidenum">
              <a:rPr 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396362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88EED0-F13D-4E16-AEE1-C47388418D95}" type="slidenum">
              <a:rPr 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644620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48EEB6-D1DF-48EA-88F0-4F441C6AD3C1}" type="slidenum">
              <a:rPr 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044895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9A1A84-62FC-4D71-9D53-65A6233A2702}" type="slidenum">
              <a:rPr 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97401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46297-C8A5-434E-9BEF-50E5849DA7DD}" type="datetimeFigureOut">
              <a:rPr lang="es-ES" smtClean="0"/>
              <a:pPr/>
              <a:t>17/10/2011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DAE09-C80C-47AC-8F6E-B8BDFF5926C3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8985248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L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1353AB-F385-48E4-A894-457447641550}" type="slidenum">
              <a:rPr 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896539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171255-D203-441E-95FE-7E92D55B88EE}" type="slidenum">
              <a:rPr 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501233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1B4A99-3160-470D-93F8-053EEBE0A099}" type="slidenum">
              <a:rPr 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8047782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4A8218-FCD7-42C3-96AC-AAA1CE848045}" type="slidenum">
              <a:rPr 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3348859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4289DF-7AC2-4117-8D3C-A4F350B67D54}" type="slidenum">
              <a:rPr 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7204135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6FB913-808F-46FA-AAFE-6ED91EBD4B63}" type="slidenum">
              <a:rPr 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8987800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907EDE-F1AB-40EC-AAB6-2C0786BD09BD}" type="slidenum">
              <a:rPr 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094728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07F42A-ED5F-44A1-A719-9797DA3B4A52}" type="slidenum">
              <a:rPr 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2589545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2C52B7-59CE-4365-AF54-533E83583431}" type="slidenum">
              <a:rPr 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325500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97C826-1F6D-49DF-9A19-C462E91F62E9}" type="slidenum">
              <a:rPr 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303716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46297-C8A5-434E-9BEF-50E5849DA7DD}" type="datetimeFigureOut">
              <a:rPr lang="es-ES" smtClean="0"/>
              <a:pPr/>
              <a:t>17/10/2011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DAE09-C80C-47AC-8F6E-B8BDFF5926C3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377980846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6FF7B5-20F5-44F9-BD55-F757BCF1B377}" type="slidenum">
              <a:rPr 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3881263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L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23E3FF-C827-46F7-9803-C8D28CEF8306}" type="slidenum">
              <a:rPr 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4249767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9F3A66-B6F4-433C-B0F1-9C3C4E89866D}" type="slidenum">
              <a:rPr 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8090062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30A0BE-60CF-4E6A-B2E8-CC3202E7EAC8}" type="slidenum">
              <a:rPr 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0301675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4A8218-FCD7-42C3-96AC-AAA1CE848045}" type="slidenum">
              <a:rPr 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783047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4289DF-7AC2-4117-8D3C-A4F350B67D54}" type="slidenum">
              <a:rPr 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0460286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6FB913-808F-46FA-AAFE-6ED91EBD4B63}" type="slidenum">
              <a:rPr 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5842029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907EDE-F1AB-40EC-AAB6-2C0786BD09BD}" type="slidenum">
              <a:rPr 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4444069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07F42A-ED5F-44A1-A719-9797DA3B4A52}" type="slidenum">
              <a:rPr 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7422485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2C52B7-59CE-4365-AF54-533E83583431}" type="slidenum">
              <a:rPr 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19255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46297-C8A5-434E-9BEF-50E5849DA7DD}" type="datetimeFigureOut">
              <a:rPr lang="es-ES" smtClean="0"/>
              <a:pPr/>
              <a:t>17/10/2011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DAE09-C80C-47AC-8F6E-B8BDFF5926C3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105691467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97C826-1F6D-49DF-9A19-C462E91F62E9}" type="slidenum">
              <a:rPr 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7818909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6FF7B5-20F5-44F9-BD55-F757BCF1B377}" type="slidenum">
              <a:rPr 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1920895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L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23E3FF-C827-46F7-9803-C8D28CEF8306}" type="slidenum">
              <a:rPr 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4662640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9F3A66-B6F4-433C-B0F1-9C3C4E89866D}" type="slidenum">
              <a:rPr 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6190162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30A0BE-60CF-4E6A-B2E8-CC3202E7EAC8}" type="slidenum">
              <a:rPr 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9619472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9CE75C-AC22-4960-ADC1-802FF06EF4AC}" type="slidenum">
              <a:rPr 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97949865"/>
      </p:ext>
    </p:extLst>
  </p:cSld>
  <p:clrMapOvr>
    <a:masterClrMapping/>
  </p:clrMapOvr>
  <p:transition>
    <p:pull dir="ru"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EAE7D3-604F-4313-86A3-8777B984E1FB}" type="slidenum">
              <a:rPr 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11709669"/>
      </p:ext>
    </p:extLst>
  </p:cSld>
  <p:clrMapOvr>
    <a:masterClrMapping/>
  </p:clrMapOvr>
  <p:transition>
    <p:pull dir="ru"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49B74B-4655-4EAC-8220-F106880468E8}" type="slidenum">
              <a:rPr 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00282136"/>
      </p:ext>
    </p:extLst>
  </p:cSld>
  <p:clrMapOvr>
    <a:masterClrMapping/>
  </p:clrMapOvr>
  <p:transition>
    <p:pull dir="ru"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FBC584-433C-4BCE-A6D8-D9E2565BF86A}" type="slidenum">
              <a:rPr 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75469520"/>
      </p:ext>
    </p:extLst>
  </p:cSld>
  <p:clrMapOvr>
    <a:masterClrMapping/>
  </p:clrMapOvr>
  <p:transition>
    <p:pull dir="ru"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55C933-84D0-409B-8E47-905C6242F75F}" type="slidenum">
              <a:rPr 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95198986"/>
      </p:ext>
    </p:extLst>
  </p:cSld>
  <p:clrMapOvr>
    <a:masterClrMapping/>
  </p:clrMapOvr>
  <p:transition>
    <p:pull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46297-C8A5-434E-9BEF-50E5849DA7DD}" type="datetimeFigureOut">
              <a:rPr lang="es-ES" smtClean="0"/>
              <a:pPr/>
              <a:t>17/10/2011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DAE09-C80C-47AC-8F6E-B8BDFF5926C3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13393034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26BE00-36CC-4C92-829B-C7E02982A82A}" type="slidenum">
              <a:rPr 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27175359"/>
      </p:ext>
    </p:extLst>
  </p:cSld>
  <p:clrMapOvr>
    <a:masterClrMapping/>
  </p:clrMapOvr>
  <p:transition>
    <p:pull dir="ru"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71CA4B-6B35-42A7-814A-A314F2B8BABE}" type="slidenum">
              <a:rPr 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21774890"/>
      </p:ext>
    </p:extLst>
  </p:cSld>
  <p:clrMapOvr>
    <a:masterClrMapping/>
  </p:clrMapOvr>
  <p:transition>
    <p:pull dir="ru"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62D94B-C282-4DAD-AD8E-9D2AB51685AE}" type="slidenum">
              <a:rPr 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02649672"/>
      </p:ext>
    </p:extLst>
  </p:cSld>
  <p:clrMapOvr>
    <a:masterClrMapping/>
  </p:clrMapOvr>
  <p:transition>
    <p:pull dir="ru"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L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6F8E08-09C1-4952-9B46-12D3ED46C5D0}" type="slidenum">
              <a:rPr 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00764680"/>
      </p:ext>
    </p:extLst>
  </p:cSld>
  <p:clrMapOvr>
    <a:masterClrMapping/>
  </p:clrMapOvr>
  <p:transition>
    <p:pull dir="ru"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6E7515-7EAA-4CA2-92C0-EB1553D38EEE}" type="slidenum">
              <a:rPr 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34274375"/>
      </p:ext>
    </p:extLst>
  </p:cSld>
  <p:clrMapOvr>
    <a:masterClrMapping/>
  </p:clrMapOvr>
  <p:transition>
    <p:pull dir="ru"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EE0AA4-10BD-438C-8C41-7C6E70DA43D3}" type="slidenum">
              <a:rPr 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31515139"/>
      </p:ext>
    </p:extLst>
  </p:cSld>
  <p:clrMapOvr>
    <a:masterClrMapping/>
  </p:clrMapOvr>
  <p:transition>
    <p:pull dir="ru"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9CE75C-AC22-4960-ADC1-802FF06EF4AC}" type="slidenum">
              <a:rPr 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74901415"/>
      </p:ext>
    </p:extLst>
  </p:cSld>
  <p:clrMapOvr>
    <a:masterClrMapping/>
  </p:clrMapOvr>
  <p:transition>
    <p:pull dir="ru"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EAE7D3-604F-4313-86A3-8777B984E1FB}" type="slidenum">
              <a:rPr 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80822693"/>
      </p:ext>
    </p:extLst>
  </p:cSld>
  <p:clrMapOvr>
    <a:masterClrMapping/>
  </p:clrMapOvr>
  <p:transition>
    <p:pull dir="ru"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49B74B-4655-4EAC-8220-F106880468E8}" type="slidenum">
              <a:rPr 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32062818"/>
      </p:ext>
    </p:extLst>
  </p:cSld>
  <p:clrMapOvr>
    <a:masterClrMapping/>
  </p:clrMapOvr>
  <p:transition>
    <p:pull dir="ru"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FBC584-433C-4BCE-A6D8-D9E2565BF86A}" type="slidenum">
              <a:rPr 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80484864"/>
      </p:ext>
    </p:extLst>
  </p:cSld>
  <p:clrMapOvr>
    <a:masterClrMapping/>
  </p:clrMapOvr>
  <p:transition>
    <p:pull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46297-C8A5-434E-9BEF-50E5849DA7DD}" type="datetimeFigureOut">
              <a:rPr lang="es-ES" smtClean="0"/>
              <a:pPr/>
              <a:t>17/10/2011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DAE09-C80C-47AC-8F6E-B8BDFF5926C3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174823795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55C933-84D0-409B-8E47-905C6242F75F}" type="slidenum">
              <a:rPr 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84159783"/>
      </p:ext>
    </p:extLst>
  </p:cSld>
  <p:clrMapOvr>
    <a:masterClrMapping/>
  </p:clrMapOvr>
  <p:transition>
    <p:pull dir="ru"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26BE00-36CC-4C92-829B-C7E02982A82A}" type="slidenum">
              <a:rPr 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14128283"/>
      </p:ext>
    </p:extLst>
  </p:cSld>
  <p:clrMapOvr>
    <a:masterClrMapping/>
  </p:clrMapOvr>
  <p:transition>
    <p:pull dir="ru"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71CA4B-6B35-42A7-814A-A314F2B8BABE}" type="slidenum">
              <a:rPr 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47559094"/>
      </p:ext>
    </p:extLst>
  </p:cSld>
  <p:clrMapOvr>
    <a:masterClrMapping/>
  </p:clrMapOvr>
  <p:transition>
    <p:pull dir="ru"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62D94B-C282-4DAD-AD8E-9D2AB51685AE}" type="slidenum">
              <a:rPr 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4605307"/>
      </p:ext>
    </p:extLst>
  </p:cSld>
  <p:clrMapOvr>
    <a:masterClrMapping/>
  </p:clrMapOvr>
  <p:transition>
    <p:pull dir="ru"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L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6F8E08-09C1-4952-9B46-12D3ED46C5D0}" type="slidenum">
              <a:rPr 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63210664"/>
      </p:ext>
    </p:extLst>
  </p:cSld>
  <p:clrMapOvr>
    <a:masterClrMapping/>
  </p:clrMapOvr>
  <p:transition>
    <p:pull dir="ru"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6E7515-7EAA-4CA2-92C0-EB1553D38EEE}" type="slidenum">
              <a:rPr 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04240835"/>
      </p:ext>
    </p:extLst>
  </p:cSld>
  <p:clrMapOvr>
    <a:masterClrMapping/>
  </p:clrMapOvr>
  <p:transition>
    <p:pull dir="ru"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EE0AA4-10BD-438C-8C41-7C6E70DA43D3}" type="slidenum">
              <a:rPr 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99660638"/>
      </p:ext>
    </p:extLst>
  </p:cSld>
  <p:clrMapOvr>
    <a:masterClrMapping/>
  </p:clrMapOvr>
  <p:transition>
    <p:pull dir="ru"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80F5FB-B46C-4959-B26C-AF4005271FCE}" type="slidenum">
              <a:rPr 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99470840"/>
      </p:ext>
    </p:extLst>
  </p:cSld>
  <p:clrMapOvr>
    <a:masterClrMapping/>
  </p:clrMapOvr>
  <p:transition>
    <p:pull dir="ru"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984679-1A84-4DE0-81CD-33B32AEF1333}" type="slidenum">
              <a:rPr 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13816163"/>
      </p:ext>
    </p:extLst>
  </p:cSld>
  <p:clrMapOvr>
    <a:masterClrMapping/>
  </p:clrMapOvr>
  <p:transition>
    <p:pull dir="ru"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E4E993-475A-4514-ADC5-6C9CA7D817E0}" type="slidenum">
              <a:rPr 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23526039"/>
      </p:ext>
    </p:extLst>
  </p:cSld>
  <p:clrMapOvr>
    <a:masterClrMapping/>
  </p:clrMapOvr>
  <p:transition>
    <p:pull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46297-C8A5-434E-9BEF-50E5849DA7DD}" type="datetimeFigureOut">
              <a:rPr lang="es-ES" smtClean="0"/>
              <a:pPr/>
              <a:t>17/10/2011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DAE09-C80C-47AC-8F6E-B8BDFF5926C3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2490189520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F26763-9ED6-425D-8DA7-02C1F7B24D55}" type="slidenum">
              <a:rPr 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35347953"/>
      </p:ext>
    </p:extLst>
  </p:cSld>
  <p:clrMapOvr>
    <a:masterClrMapping/>
  </p:clrMapOvr>
  <p:transition>
    <p:pull dir="ru"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1924A5-1532-4089-83B0-448698DBA77A}" type="slidenum">
              <a:rPr 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24884853"/>
      </p:ext>
    </p:extLst>
  </p:cSld>
  <p:clrMapOvr>
    <a:masterClrMapping/>
  </p:clrMapOvr>
  <p:transition>
    <p:pull dir="ru"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2B5AAF-E72E-452D-A3AA-823B9F38ECDC}" type="slidenum">
              <a:rPr 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3976723"/>
      </p:ext>
    </p:extLst>
  </p:cSld>
  <p:clrMapOvr>
    <a:masterClrMapping/>
  </p:clrMapOvr>
  <p:transition>
    <p:pull dir="ru"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3704F3-AB17-4164-B4EA-E9A0328B7671}" type="slidenum">
              <a:rPr 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16505205"/>
      </p:ext>
    </p:extLst>
  </p:cSld>
  <p:clrMapOvr>
    <a:masterClrMapping/>
  </p:clrMapOvr>
  <p:transition>
    <p:pull dir="ru"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A22561-7BF4-4874-AEA8-6E76AEE17D20}" type="slidenum">
              <a:rPr 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57395182"/>
      </p:ext>
    </p:extLst>
  </p:cSld>
  <p:clrMapOvr>
    <a:masterClrMapping/>
  </p:clrMapOvr>
  <p:transition>
    <p:pull dir="ru"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L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7A938B-9828-4B90-AC83-358EF0947EDA}" type="slidenum">
              <a:rPr 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95871931"/>
      </p:ext>
    </p:extLst>
  </p:cSld>
  <p:clrMapOvr>
    <a:masterClrMapping/>
  </p:clrMapOvr>
  <p:transition>
    <p:pull dir="ru"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5C5196-8DEB-437B-87E4-4403D558674C}" type="slidenum">
              <a:rPr 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95372369"/>
      </p:ext>
    </p:extLst>
  </p:cSld>
  <p:clrMapOvr>
    <a:masterClrMapping/>
  </p:clrMapOvr>
  <p:transition>
    <p:pull dir="ru"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9F532A-EF9D-49C4-A9B2-236797A94460}" type="slidenum">
              <a:rPr 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95288175"/>
      </p:ext>
    </p:extLst>
  </p:cSld>
  <p:clrMapOvr>
    <a:masterClrMapping/>
  </p:clrMapOvr>
  <p:transition>
    <p:pull dir="ru"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80F5FB-B46C-4959-B26C-AF4005271FCE}" type="slidenum">
              <a:rPr 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55688898"/>
      </p:ext>
    </p:extLst>
  </p:cSld>
  <p:clrMapOvr>
    <a:masterClrMapping/>
  </p:clrMapOvr>
  <p:transition>
    <p:pull dir="ru"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984679-1A84-4DE0-81CD-33B32AEF1333}" type="slidenum">
              <a:rPr 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87798117"/>
      </p:ext>
    </p:extLst>
  </p:cSld>
  <p:clrMapOvr>
    <a:masterClrMapping/>
  </p:clrMapOvr>
  <p:transition>
    <p:pull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46297-C8A5-434E-9BEF-50E5849DA7DD}" type="datetimeFigureOut">
              <a:rPr lang="es-ES" smtClean="0"/>
              <a:pPr/>
              <a:t>17/10/2011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DAE09-C80C-47AC-8F6E-B8BDFF5926C3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772961551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E4E993-475A-4514-ADC5-6C9CA7D817E0}" type="slidenum">
              <a:rPr 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12520211"/>
      </p:ext>
    </p:extLst>
  </p:cSld>
  <p:clrMapOvr>
    <a:masterClrMapping/>
  </p:clrMapOvr>
  <p:transition>
    <p:pull dir="ru"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F26763-9ED6-425D-8DA7-02C1F7B24D55}" type="slidenum">
              <a:rPr 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68712874"/>
      </p:ext>
    </p:extLst>
  </p:cSld>
  <p:clrMapOvr>
    <a:masterClrMapping/>
  </p:clrMapOvr>
  <p:transition>
    <p:pull dir="ru"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1924A5-1532-4089-83B0-448698DBA77A}" type="slidenum">
              <a:rPr 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07171356"/>
      </p:ext>
    </p:extLst>
  </p:cSld>
  <p:clrMapOvr>
    <a:masterClrMapping/>
  </p:clrMapOvr>
  <p:transition>
    <p:pull dir="ru"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2B5AAF-E72E-452D-A3AA-823B9F38ECDC}" type="slidenum">
              <a:rPr 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45607860"/>
      </p:ext>
    </p:extLst>
  </p:cSld>
  <p:clrMapOvr>
    <a:masterClrMapping/>
  </p:clrMapOvr>
  <p:transition>
    <p:pull dir="ru"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3704F3-AB17-4164-B4EA-E9A0328B7671}" type="slidenum">
              <a:rPr 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21214267"/>
      </p:ext>
    </p:extLst>
  </p:cSld>
  <p:clrMapOvr>
    <a:masterClrMapping/>
  </p:clrMapOvr>
  <p:transition>
    <p:pull dir="ru"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A22561-7BF4-4874-AEA8-6E76AEE17D20}" type="slidenum">
              <a:rPr 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11066956"/>
      </p:ext>
    </p:extLst>
  </p:cSld>
  <p:clrMapOvr>
    <a:masterClrMapping/>
  </p:clrMapOvr>
  <p:transition>
    <p:pull dir="ru"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L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7A938B-9828-4B90-AC83-358EF0947EDA}" type="slidenum">
              <a:rPr 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93648574"/>
      </p:ext>
    </p:extLst>
  </p:cSld>
  <p:clrMapOvr>
    <a:masterClrMapping/>
  </p:clrMapOvr>
  <p:transition>
    <p:pull dir="ru"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5C5196-8DEB-437B-87E4-4403D558674C}" type="slidenum">
              <a:rPr 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35146537"/>
      </p:ext>
    </p:extLst>
  </p:cSld>
  <p:clrMapOvr>
    <a:masterClrMapping/>
  </p:clrMapOvr>
  <p:transition>
    <p:pull dir="ru"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9F532A-EF9D-49C4-A9B2-236797A94460}" type="slidenum">
              <a:rPr 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88719452"/>
      </p:ext>
    </p:extLst>
  </p:cSld>
  <p:clrMapOvr>
    <a:masterClrMapping/>
  </p:clrMapOvr>
  <p:transition>
    <p:pull dir="ru"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77BEC71-DD0C-4F87-9A0E-526DB06B255E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  <p:extLst>
      <p:ext uri="{BB962C8B-B14F-4D97-AF65-F5344CB8AC3E}">
        <p14:creationId xmlns="" xmlns:p14="http://schemas.microsoft.com/office/powerpoint/2010/main" val="817298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46297-C8A5-434E-9BEF-50E5849DA7DD}" type="datetimeFigureOut">
              <a:rPr lang="es-ES" smtClean="0"/>
              <a:pPr/>
              <a:t>17/10/2011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DAE09-C80C-47AC-8F6E-B8BDFF5926C3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4110782938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DC95204-0731-47DF-B37E-79D9BBA6C9B1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  <p:extLst>
      <p:ext uri="{BB962C8B-B14F-4D97-AF65-F5344CB8AC3E}">
        <p14:creationId xmlns="" xmlns:p14="http://schemas.microsoft.com/office/powerpoint/2010/main" val="1648925106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BBC8D37-7846-4336-987C-5A766FD1DC38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  <p:extLst>
      <p:ext uri="{BB962C8B-B14F-4D97-AF65-F5344CB8AC3E}">
        <p14:creationId xmlns="" xmlns:p14="http://schemas.microsoft.com/office/powerpoint/2010/main" val="4027957006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D0D47B2-462A-4044-83EF-5215B239C5BF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  <p:extLst>
      <p:ext uri="{BB962C8B-B14F-4D97-AF65-F5344CB8AC3E}">
        <p14:creationId xmlns="" xmlns:p14="http://schemas.microsoft.com/office/powerpoint/2010/main" val="69357996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4015813-538A-4AC9-BBCE-DCD3E0CC80BA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  <p:extLst>
      <p:ext uri="{BB962C8B-B14F-4D97-AF65-F5344CB8AC3E}">
        <p14:creationId xmlns="" xmlns:p14="http://schemas.microsoft.com/office/powerpoint/2010/main" val="2651022975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2E27998-AAE0-4326-BC38-83265AAA8CE9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  <p:extLst>
      <p:ext uri="{BB962C8B-B14F-4D97-AF65-F5344CB8AC3E}">
        <p14:creationId xmlns="" xmlns:p14="http://schemas.microsoft.com/office/powerpoint/2010/main" val="4141276476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AB0FC3C-65CA-463B-9DF0-EA887630961B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  <p:extLst>
      <p:ext uri="{BB962C8B-B14F-4D97-AF65-F5344CB8AC3E}">
        <p14:creationId xmlns="" xmlns:p14="http://schemas.microsoft.com/office/powerpoint/2010/main" val="48485550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B71EF12-9079-462B-BD3A-92830325A416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  <p:extLst>
      <p:ext uri="{BB962C8B-B14F-4D97-AF65-F5344CB8AC3E}">
        <p14:creationId xmlns="" xmlns:p14="http://schemas.microsoft.com/office/powerpoint/2010/main" val="3536165601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L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64F5544-2C93-4BF8-84A1-5FE0F80666EC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  <p:extLst>
      <p:ext uri="{BB962C8B-B14F-4D97-AF65-F5344CB8AC3E}">
        <p14:creationId xmlns="" xmlns:p14="http://schemas.microsoft.com/office/powerpoint/2010/main" val="3334948517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7F9B2EA-A129-4449-BD27-12F8664E4529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  <p:extLst>
      <p:ext uri="{BB962C8B-B14F-4D97-AF65-F5344CB8AC3E}">
        <p14:creationId xmlns="" xmlns:p14="http://schemas.microsoft.com/office/powerpoint/2010/main" val="188156744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7AAA476-D09B-4DF4-917F-365EB1B48862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  <p:extLst>
      <p:ext uri="{BB962C8B-B14F-4D97-AF65-F5344CB8AC3E}">
        <p14:creationId xmlns="" xmlns:p14="http://schemas.microsoft.com/office/powerpoint/2010/main" val="620345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846297-C8A5-434E-9BEF-50E5849DA7DD}" type="datetimeFigureOut">
              <a:rPr lang="es-ES" smtClean="0"/>
              <a:pPr/>
              <a:t>17/10/2011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9DAE09-C80C-47AC-8F6E-B8BDFF5926C3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2946481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L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L" smtClean="0"/>
              <a:t>Haga clic para modificar el estilo de texto del patrón</a:t>
            </a:r>
          </a:p>
          <a:p>
            <a:pPr lvl="1"/>
            <a:r>
              <a:rPr lang="es-CL" smtClean="0"/>
              <a:t>Segundo nivel</a:t>
            </a:r>
          </a:p>
          <a:p>
            <a:pPr lvl="2"/>
            <a:r>
              <a:rPr lang="es-CL" smtClean="0"/>
              <a:t>Tercer nivel</a:t>
            </a:r>
          </a:p>
          <a:p>
            <a:pPr lvl="3"/>
            <a:r>
              <a:rPr lang="es-CL" smtClean="0"/>
              <a:t>Cuarto nivel</a:t>
            </a:r>
          </a:p>
          <a:p>
            <a:pPr lvl="4"/>
            <a:r>
              <a:rPr lang="es-CL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 smtClean="0">
                <a:solidFill>
                  <a:schemeClr val="tx1"/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 smtClean="0">
                <a:solidFill>
                  <a:schemeClr val="tx1"/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 smtClean="0">
                <a:solidFill>
                  <a:schemeClr val="tx1"/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BDBF05D-8C52-45E2-84BC-60D60CE8AE00}" type="slidenum">
              <a:rPr lang="es-CL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27707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L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L" smtClean="0"/>
              <a:t>Haga clic para modificar el estilo de texto del patrón</a:t>
            </a:r>
          </a:p>
          <a:p>
            <a:pPr lvl="1"/>
            <a:r>
              <a:rPr lang="es-CL" smtClean="0"/>
              <a:t>Segundo nivel</a:t>
            </a:r>
          </a:p>
          <a:p>
            <a:pPr lvl="2"/>
            <a:r>
              <a:rPr lang="es-CL" smtClean="0"/>
              <a:t>Tercer nivel</a:t>
            </a:r>
          </a:p>
          <a:p>
            <a:pPr lvl="3"/>
            <a:r>
              <a:rPr lang="es-CL" smtClean="0"/>
              <a:t>Cuarto nivel</a:t>
            </a:r>
          </a:p>
          <a:p>
            <a:pPr lvl="4"/>
            <a:r>
              <a:rPr lang="es-CL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2307EA1-3931-493C-8623-E98931D1358C}" type="slidenum">
              <a:rPr lang="es-CL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16066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L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L" smtClean="0"/>
              <a:t>Haga clic para modificar el estilo de texto del patrón</a:t>
            </a:r>
          </a:p>
          <a:p>
            <a:pPr lvl="1"/>
            <a:r>
              <a:rPr lang="es-CL" smtClean="0"/>
              <a:t>Segundo nivel</a:t>
            </a:r>
          </a:p>
          <a:p>
            <a:pPr lvl="2"/>
            <a:r>
              <a:rPr lang="es-CL" smtClean="0"/>
              <a:t>Tercer nivel</a:t>
            </a:r>
          </a:p>
          <a:p>
            <a:pPr lvl="3"/>
            <a:r>
              <a:rPr lang="es-CL" smtClean="0"/>
              <a:t>Cuarto nivel</a:t>
            </a:r>
          </a:p>
          <a:p>
            <a:pPr lvl="4"/>
            <a:r>
              <a:rPr lang="es-CL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4C9BA6B-EA9C-4E4E-9AE4-F3FF2EFC86A2}" type="slidenum">
              <a:rPr lang="es-CL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21088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L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L" smtClean="0"/>
              <a:t>Haga clic para modificar el estilo de texto del patrón</a:t>
            </a:r>
          </a:p>
          <a:p>
            <a:pPr lvl="1"/>
            <a:r>
              <a:rPr lang="es-CL" smtClean="0"/>
              <a:t>Segundo nivel</a:t>
            </a:r>
          </a:p>
          <a:p>
            <a:pPr lvl="2"/>
            <a:r>
              <a:rPr lang="es-CL" smtClean="0"/>
              <a:t>Tercer nivel</a:t>
            </a:r>
          </a:p>
          <a:p>
            <a:pPr lvl="3"/>
            <a:r>
              <a:rPr lang="es-CL" smtClean="0"/>
              <a:t>Cuarto nivel</a:t>
            </a:r>
          </a:p>
          <a:p>
            <a:pPr lvl="4"/>
            <a:r>
              <a:rPr lang="es-CL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4C9BA6B-EA9C-4E4E-9AE4-F3FF2EFC86A2}" type="slidenum">
              <a:rPr lang="es-CL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47868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L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L" smtClean="0"/>
              <a:t>Haga clic para modificar el estilo de texto del patrón</a:t>
            </a:r>
          </a:p>
          <a:p>
            <a:pPr lvl="1"/>
            <a:r>
              <a:rPr lang="es-CL" smtClean="0"/>
              <a:t>Segundo nivel</a:t>
            </a:r>
          </a:p>
          <a:p>
            <a:pPr lvl="2"/>
            <a:r>
              <a:rPr lang="es-CL" smtClean="0"/>
              <a:t>Tercer nivel</a:t>
            </a:r>
          </a:p>
          <a:p>
            <a:pPr lvl="3"/>
            <a:r>
              <a:rPr lang="es-CL" smtClean="0"/>
              <a:t>Cuarto nivel</a:t>
            </a:r>
          </a:p>
          <a:p>
            <a:pPr lvl="4"/>
            <a:r>
              <a:rPr lang="es-CL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D9BFAF2-3160-410A-8939-9C320B9F6E19}" type="slidenum">
              <a:rPr lang="es-CL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89963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pull dir="ru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L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L" smtClean="0"/>
              <a:t>Haga clic para modificar el estilo de texto del patrón</a:t>
            </a:r>
          </a:p>
          <a:p>
            <a:pPr lvl="1"/>
            <a:r>
              <a:rPr lang="es-CL" smtClean="0"/>
              <a:t>Segundo nivel</a:t>
            </a:r>
          </a:p>
          <a:p>
            <a:pPr lvl="2"/>
            <a:r>
              <a:rPr lang="es-CL" smtClean="0"/>
              <a:t>Tercer nivel</a:t>
            </a:r>
          </a:p>
          <a:p>
            <a:pPr lvl="3"/>
            <a:r>
              <a:rPr lang="es-CL" smtClean="0"/>
              <a:t>Cuarto nivel</a:t>
            </a:r>
          </a:p>
          <a:p>
            <a:pPr lvl="4"/>
            <a:r>
              <a:rPr lang="es-CL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D9BFAF2-3160-410A-8939-9C320B9F6E19}" type="slidenum">
              <a:rPr lang="es-CL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67908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>
    <p:pull dir="ru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L" smtClean="0"/>
              <a:t>Haga clic para cambiar el estilo de título	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L" smtClean="0"/>
              <a:t>Haga clic para modificar el estilo de texto del patrón</a:t>
            </a:r>
          </a:p>
          <a:p>
            <a:pPr lvl="1"/>
            <a:r>
              <a:rPr lang="es-CL" smtClean="0"/>
              <a:t>Segundo nivel</a:t>
            </a:r>
          </a:p>
          <a:p>
            <a:pPr lvl="2"/>
            <a:r>
              <a:rPr lang="es-CL" smtClean="0"/>
              <a:t>Tercer nivel</a:t>
            </a:r>
          </a:p>
          <a:p>
            <a:pPr lvl="3"/>
            <a:r>
              <a:rPr lang="es-CL" smtClean="0"/>
              <a:t>Cuarto nivel</a:t>
            </a:r>
          </a:p>
          <a:p>
            <a:pPr lvl="4"/>
            <a:r>
              <a:rPr lang="es-CL" smtClean="0"/>
              <a:t>Quinto nivel</a:t>
            </a:r>
          </a:p>
        </p:txBody>
      </p:sp>
      <p:sp>
        <p:nvSpPr>
          <p:cNvPr id="14438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 b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1443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 b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14439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 b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CFBF76F-639C-4FD6-BDA3-F2CFF2FAE987}" type="slidenum">
              <a:rPr 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22044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>
    <p:pull dir="ru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L" smtClean="0"/>
              <a:t>Haga clic para cambiar el estilo de título	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L" smtClean="0"/>
              <a:t>Haga clic para modificar el estilo de texto del patrón</a:t>
            </a:r>
          </a:p>
          <a:p>
            <a:pPr lvl="1"/>
            <a:r>
              <a:rPr lang="es-CL" smtClean="0"/>
              <a:t>Segundo nivel</a:t>
            </a:r>
          </a:p>
          <a:p>
            <a:pPr lvl="2"/>
            <a:r>
              <a:rPr lang="es-CL" smtClean="0"/>
              <a:t>Tercer nivel</a:t>
            </a:r>
          </a:p>
          <a:p>
            <a:pPr lvl="3"/>
            <a:r>
              <a:rPr lang="es-CL" smtClean="0"/>
              <a:t>Cuarto nivel</a:t>
            </a:r>
          </a:p>
          <a:p>
            <a:pPr lvl="4"/>
            <a:r>
              <a:rPr lang="es-CL" smtClean="0"/>
              <a:t>Quinto nivel</a:t>
            </a:r>
          </a:p>
        </p:txBody>
      </p:sp>
      <p:sp>
        <p:nvSpPr>
          <p:cNvPr id="14438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 b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1443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 b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CL">
              <a:solidFill>
                <a:srgbClr val="000000"/>
              </a:solidFill>
            </a:endParaRPr>
          </a:p>
        </p:txBody>
      </p:sp>
      <p:sp>
        <p:nvSpPr>
          <p:cNvPr id="14439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 b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CFBF76F-639C-4FD6-BDA3-F2CFF2FAE987}" type="slidenum">
              <a:rPr lang="es-CL">
                <a:solidFill>
                  <a:srgbClr val="000000"/>
                </a:solidFill>
              </a:rPr>
              <a:pPr>
                <a:defRPr/>
              </a:pPr>
              <a:t>‹Nº›</a:t>
            </a:fld>
            <a:endParaRPr lang="es-C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17028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>
    <p:pull dir="ru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L" smtClean="0"/>
              <a:t>Haga clic para cambiar el estilo de título	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L" smtClean="0"/>
              <a:t>Haga clic para modificar el estilo de texto del patrón</a:t>
            </a:r>
          </a:p>
          <a:p>
            <a:pPr lvl="1"/>
            <a:r>
              <a:rPr lang="es-CL" smtClean="0"/>
              <a:t>Segundo nivel</a:t>
            </a:r>
          </a:p>
          <a:p>
            <a:pPr lvl="2"/>
            <a:r>
              <a:rPr lang="es-CL" smtClean="0"/>
              <a:t>Tercer nivel</a:t>
            </a:r>
          </a:p>
          <a:p>
            <a:pPr lvl="3"/>
            <a:r>
              <a:rPr lang="es-CL" smtClean="0"/>
              <a:t>Cuarto nivel</a:t>
            </a:r>
          </a:p>
          <a:p>
            <a:pPr lvl="4"/>
            <a:r>
              <a:rPr lang="es-CL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C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C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4F0D04A-8650-4ADB-8204-09CB279932A0}" type="slidenum">
              <a:rPr lang="es-CL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es-CL"/>
          </a:p>
        </p:txBody>
      </p:sp>
    </p:spTree>
    <p:extLst>
      <p:ext uri="{BB962C8B-B14F-4D97-AF65-F5344CB8AC3E}">
        <p14:creationId xmlns="" xmlns:p14="http://schemas.microsoft.com/office/powerpoint/2010/main" val="3912067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95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themeOverride" Target="../theme/themeOverride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6.xml"/><Relationship Id="rId1" Type="http://schemas.openxmlformats.org/officeDocument/2006/relationships/themeOverride" Target="../theme/themeOverride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6.xml"/><Relationship Id="rId1" Type="http://schemas.openxmlformats.org/officeDocument/2006/relationships/themeOverride" Target="../theme/themeOverride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6.xml"/><Relationship Id="rId1" Type="http://schemas.openxmlformats.org/officeDocument/2006/relationships/themeOverride" Target="../theme/themeOverride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6.xml"/><Relationship Id="rId1" Type="http://schemas.openxmlformats.org/officeDocument/2006/relationships/themeOverride" Target="../theme/themeOverride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984677" y="2924944"/>
            <a:ext cx="662473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</a:rPr>
              <a:t>II Congreso RIIAL</a:t>
            </a:r>
          </a:p>
          <a:p>
            <a:pPr algn="r"/>
            <a:endParaRPr lang="es-CL" sz="2400" b="1" dirty="0">
              <a:solidFill>
                <a:srgbClr val="3333CC"/>
              </a:solidFill>
              <a:latin typeface="Comic Sans MS" pitchFamily="66" charset="0"/>
            </a:endParaRPr>
          </a:p>
          <a:p>
            <a:pPr algn="r"/>
            <a:r>
              <a:rPr lang="es-ES" sz="2400" b="1" dirty="0" smtClean="0">
                <a:solidFill>
                  <a:srgbClr val="3333CC"/>
                </a:solidFill>
                <a:latin typeface="Comic Sans MS" pitchFamily="66" charset="0"/>
              </a:rPr>
              <a:t>Iglesia y Cultura Digital </a:t>
            </a:r>
          </a:p>
          <a:p>
            <a:pPr algn="r"/>
            <a:endParaRPr lang="es-CL" sz="2400" b="1" dirty="0">
              <a:solidFill>
                <a:srgbClr val="3333CC"/>
              </a:solidFill>
              <a:latin typeface="Comic Sans MS" pitchFamily="66" charset="0"/>
            </a:endParaRPr>
          </a:p>
          <a:p>
            <a:pPr algn="r"/>
            <a:r>
              <a:rPr lang="es-ES" sz="2400" b="1" dirty="0" smtClean="0">
                <a:solidFill>
                  <a:srgbClr val="3333CC"/>
                </a:solidFill>
                <a:latin typeface="Comic Sans MS" pitchFamily="66" charset="0"/>
              </a:rPr>
              <a:t>17 al 19 de octubre 2011</a:t>
            </a:r>
          </a:p>
          <a:p>
            <a:pPr algn="r"/>
            <a:endParaRPr lang="es-ES" sz="2400" b="1" dirty="0">
              <a:solidFill>
                <a:srgbClr val="3333CC"/>
              </a:solidFill>
              <a:latin typeface="Comic Sans MS" pitchFamily="66" charset="0"/>
            </a:endParaRPr>
          </a:p>
          <a:p>
            <a:pPr algn="r"/>
            <a:r>
              <a:rPr lang="es-ES" sz="2400" b="1" dirty="0" smtClean="0">
                <a:solidFill>
                  <a:srgbClr val="3333CC"/>
                </a:solidFill>
                <a:latin typeface="Comic Sans MS" pitchFamily="66" charset="0"/>
              </a:rPr>
              <a:t>Pontificia Universidad Católica de Chile</a:t>
            </a:r>
            <a:endParaRPr lang="es-ES" sz="2400" b="1" dirty="0">
              <a:solidFill>
                <a:srgbClr val="3333CC"/>
              </a:solidFill>
              <a:latin typeface="Comic Sans MS" pitchFamily="66" charset="0"/>
            </a:endParaRPr>
          </a:p>
        </p:txBody>
      </p:sp>
      <p:pic>
        <p:nvPicPr>
          <p:cNvPr id="1026" name="Picture 2" descr="C:\Users\Valerio\AppData\Local\Microsoft\Windows\Temporary Internet Files\Content.Outlook\10ROX4EI\logo congreso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48680"/>
            <a:ext cx="3178282" cy="18722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5654136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250825" y="549275"/>
            <a:ext cx="8642350" cy="4401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sz="2400" b="1" dirty="0" smtClean="0">
                <a:solidFill>
                  <a:srgbClr val="3333CC"/>
                </a:solidFill>
                <a:latin typeface="Comic Sans MS" pitchFamily="66" charset="0"/>
              </a:rPr>
              <a:t>El esquema lineal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es-ES_tradnl" sz="2400" b="1" dirty="0" smtClean="0">
              <a:solidFill>
                <a:srgbClr val="3333CC"/>
              </a:solidFill>
              <a:latin typeface="Comic Sans MS" pitchFamily="66" charset="0"/>
            </a:endParaRP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sz="2400" b="1" dirty="0" smtClean="0">
                <a:solidFill>
                  <a:srgbClr val="3333CC"/>
                </a:solidFill>
                <a:latin typeface="Comic Sans MS" pitchFamily="66" charset="0"/>
              </a:rPr>
              <a:t>Emisor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es-ES_tradnl" sz="2400" b="1" dirty="0" smtClean="0">
              <a:solidFill>
                <a:srgbClr val="3333CC"/>
              </a:solidFill>
              <a:latin typeface="Comic Sans MS" pitchFamily="66" charset="0"/>
            </a:endParaRP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es-ES_tradnl" sz="2400" b="1" dirty="0" smtClean="0">
              <a:solidFill>
                <a:srgbClr val="3333CC"/>
              </a:solidFill>
              <a:latin typeface="Comic Sans MS" pitchFamily="66" charset="0"/>
              <a:sym typeface="Symbol" pitchFamily="18" charset="2"/>
            </a:endParaRP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es-ES_tradnl" sz="2400" b="1" dirty="0" smtClean="0">
              <a:solidFill>
                <a:srgbClr val="3333CC"/>
              </a:solidFill>
              <a:latin typeface="Comic Sans MS" pitchFamily="66" charset="0"/>
              <a:sym typeface="Symbol" pitchFamily="18" charset="2"/>
            </a:endParaRP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sz="4000" b="1" u="sng" dirty="0" smtClean="0">
                <a:solidFill>
                  <a:srgbClr val="3333CC"/>
                </a:solidFill>
                <a:latin typeface="Comic Sans MS" pitchFamily="66" charset="0"/>
                <a:sym typeface="Symbol" pitchFamily="18" charset="2"/>
              </a:rPr>
              <a:t>Mensaje</a:t>
            </a:r>
            <a:r>
              <a:rPr lang="es-ES_tradnl" sz="4000" b="1" dirty="0" smtClean="0">
                <a:solidFill>
                  <a:srgbClr val="3333CC"/>
                </a:solidFill>
                <a:latin typeface="Comic Sans MS" pitchFamily="66" charset="0"/>
                <a:sym typeface="Symbol" pitchFamily="18" charset="2"/>
              </a:rPr>
              <a:t> 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es-ES_tradnl" sz="2400" b="1" dirty="0" smtClean="0">
              <a:solidFill>
                <a:srgbClr val="3333CC"/>
              </a:solidFill>
              <a:latin typeface="Comic Sans MS" pitchFamily="66" charset="0"/>
              <a:sym typeface="Symbol" pitchFamily="18" charset="2"/>
            </a:endParaRP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es-ES_tradnl" sz="2400" b="1" dirty="0" smtClean="0">
              <a:solidFill>
                <a:srgbClr val="3333CC"/>
              </a:solidFill>
              <a:latin typeface="Comic Sans MS" pitchFamily="66" charset="0"/>
              <a:sym typeface="Symbol" pitchFamily="18" charset="2"/>
            </a:endParaRP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es-ES_tradnl" sz="2400" b="1" dirty="0" smtClean="0">
              <a:solidFill>
                <a:srgbClr val="3333CC"/>
              </a:solidFill>
              <a:latin typeface="Comic Sans MS" pitchFamily="66" charset="0"/>
              <a:sym typeface="Symbol" pitchFamily="18" charset="2"/>
            </a:endParaRP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sz="2400" b="1" dirty="0" smtClean="0">
                <a:solidFill>
                  <a:srgbClr val="3333CC"/>
                </a:solidFill>
                <a:latin typeface="Comic Sans MS" pitchFamily="66" charset="0"/>
                <a:sym typeface="Symbol" pitchFamily="18" charset="2"/>
              </a:rPr>
              <a:t>Receptor</a:t>
            </a:r>
            <a:endParaRPr lang="es-CL" sz="2400" b="1" dirty="0" smtClean="0">
              <a:solidFill>
                <a:srgbClr val="3333CC"/>
              </a:solidFill>
              <a:latin typeface="Comic Sans MS" pitchFamily="66" charset="0"/>
            </a:endParaRPr>
          </a:p>
        </p:txBody>
      </p:sp>
      <p:sp>
        <p:nvSpPr>
          <p:cNvPr id="19459" name="AutoShape 3"/>
          <p:cNvSpPr>
            <a:spLocks noChangeArrowheads="1"/>
          </p:cNvSpPr>
          <p:nvPr/>
        </p:nvSpPr>
        <p:spPr bwMode="auto">
          <a:xfrm>
            <a:off x="4355976" y="2132856"/>
            <a:ext cx="432048" cy="36004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3333CC"/>
          </a:solidFill>
          <a:ln w="9525">
            <a:solidFill>
              <a:srgbClr val="3333CC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 sz="2400" b="1" smtClean="0">
              <a:solidFill>
                <a:srgbClr val="3333CC"/>
              </a:solidFill>
              <a:cs typeface="Arial" charset="0"/>
            </a:endParaRPr>
          </a:p>
        </p:txBody>
      </p:sp>
      <p:sp>
        <p:nvSpPr>
          <p:cNvPr id="6" name="AutoShape 3"/>
          <p:cNvSpPr>
            <a:spLocks noChangeArrowheads="1"/>
          </p:cNvSpPr>
          <p:nvPr/>
        </p:nvSpPr>
        <p:spPr bwMode="auto">
          <a:xfrm>
            <a:off x="4355976" y="3861048"/>
            <a:ext cx="432048" cy="36004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3333CC"/>
          </a:solidFill>
          <a:ln w="9525">
            <a:solidFill>
              <a:srgbClr val="3333CC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 sz="2400" b="1" smtClean="0">
              <a:solidFill>
                <a:srgbClr val="3333CC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11074568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179512" y="151179"/>
            <a:ext cx="8750176" cy="3600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accent2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="1">
                <a:solidFill>
                  <a:schemeClr val="accent2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="1">
                <a:solidFill>
                  <a:schemeClr val="accent2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="1">
                <a:solidFill>
                  <a:schemeClr val="accent2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="1">
                <a:solidFill>
                  <a:schemeClr val="accent2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pitchFamily="66" charset="0"/>
              </a:defRPr>
            </a:lvl9pPr>
          </a:lstStyle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s-ES_tradnl" dirty="0">
                <a:solidFill>
                  <a:srgbClr val="3333CC"/>
                </a:solidFill>
              </a:rPr>
              <a:t>La imprenta </a:t>
            </a:r>
            <a:r>
              <a:rPr lang="es-ES_tradnl" dirty="0" smtClean="0">
                <a:solidFill>
                  <a:srgbClr val="3333CC"/>
                </a:solidFill>
              </a:rPr>
              <a:t>en el siglo XV (1455: Biblia de Gutenberg) tecnología industrial (</a:t>
            </a:r>
            <a:r>
              <a:rPr lang="es-ES_tradnl" smtClean="0">
                <a:solidFill>
                  <a:srgbClr val="3333CC"/>
                </a:solidFill>
              </a:rPr>
              <a:t>1811 llega a Chile)</a:t>
            </a:r>
            <a:endParaRPr lang="es-ES_tradnl" dirty="0">
              <a:solidFill>
                <a:srgbClr val="3333CC"/>
              </a:solidFill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r>
              <a:rPr lang="es-ES_tradnl" b="0" dirty="0">
                <a:solidFill>
                  <a:srgbClr val="333399"/>
                </a:solidFill>
              </a:rPr>
              <a:t> </a:t>
            </a:r>
            <a:r>
              <a:rPr lang="es-ES_tradnl" dirty="0" smtClean="0">
                <a:solidFill>
                  <a:srgbClr val="3333CC"/>
                </a:solidFill>
              </a:rPr>
              <a:t>La comunicación se objetiva </a:t>
            </a:r>
            <a:r>
              <a:rPr lang="es-ES_tradnl" u="sng" dirty="0" smtClean="0">
                <a:solidFill>
                  <a:srgbClr val="3333CC"/>
                </a:solidFill>
              </a:rPr>
              <a:t>masivamente</a:t>
            </a:r>
            <a:r>
              <a:rPr lang="es-ES_tradnl" dirty="0" smtClean="0">
                <a:solidFill>
                  <a:srgbClr val="3333CC"/>
                </a:solidFill>
              </a:rPr>
              <a:t> en </a:t>
            </a:r>
            <a:r>
              <a:rPr lang="es-ES_tradnl" dirty="0">
                <a:solidFill>
                  <a:srgbClr val="3333CC"/>
                </a:solidFill>
              </a:rPr>
              <a:t>libros y </a:t>
            </a:r>
            <a:r>
              <a:rPr lang="es-ES_tradnl" dirty="0" smtClean="0">
                <a:solidFill>
                  <a:srgbClr val="3333CC"/>
                </a:solidFill>
              </a:rPr>
              <a:t>periódicos: se expande lecto-escritura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r>
              <a:rPr lang="es-ES" dirty="0">
                <a:solidFill>
                  <a:srgbClr val="3333CC"/>
                </a:solidFill>
              </a:rPr>
              <a:t>&gt;&gt;&gt; lector es implicado de modo individual y en silencio: introversión e interpretación individual 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r>
              <a:rPr lang="es-ES" dirty="0">
                <a:solidFill>
                  <a:srgbClr val="3333CC"/>
                </a:solidFill>
              </a:rPr>
              <a:t>&gt;&gt;&gt; la  Reforma Protestante (</a:t>
            </a:r>
            <a:r>
              <a:rPr lang="es-ES" dirty="0" smtClean="0">
                <a:solidFill>
                  <a:srgbClr val="3333CC"/>
                </a:solidFill>
              </a:rPr>
              <a:t>1520-30)  </a:t>
            </a:r>
            <a:r>
              <a:rPr lang="es-ES" dirty="0">
                <a:solidFill>
                  <a:srgbClr val="3333CC"/>
                </a:solidFill>
              </a:rPr>
              <a:t>la Biblia, y la </a:t>
            </a:r>
            <a:r>
              <a:rPr lang="es-ES" dirty="0" smtClean="0">
                <a:solidFill>
                  <a:srgbClr val="3333CC"/>
                </a:solidFill>
              </a:rPr>
              <a:t>imprenta</a:t>
            </a:r>
            <a:endParaRPr lang="es-ES_tradnl" dirty="0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00115597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46069" y="428178"/>
            <a:ext cx="849694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50000"/>
              </a:spcBef>
              <a:spcAft>
                <a:spcPct val="0"/>
              </a:spcAft>
            </a:pPr>
            <a:r>
              <a:rPr lang="es-ES_tradnl" sz="2400" b="1" dirty="0" smtClean="0">
                <a:solidFill>
                  <a:srgbClr val="3333CC"/>
                </a:solidFill>
                <a:latin typeface="Comic Sans MS" pitchFamily="66" charset="0"/>
              </a:rPr>
              <a:t>&gt;&gt;&gt; se expande escuela </a:t>
            </a:r>
            <a:endParaRPr lang="es-ES_tradnl" sz="2400" b="1" dirty="0">
              <a:solidFill>
                <a:srgbClr val="3333CC"/>
              </a:solidFill>
              <a:latin typeface="Comic Sans MS" pitchFamily="66" charset="0"/>
            </a:endParaRPr>
          </a:p>
          <a:p>
            <a:pPr lvl="0" fontAlgn="base">
              <a:spcBef>
                <a:spcPct val="50000"/>
              </a:spcBef>
              <a:spcAft>
                <a:spcPct val="0"/>
              </a:spcAft>
            </a:pPr>
            <a:r>
              <a:rPr lang="es-ES_tradnl" sz="2400" b="1" dirty="0">
                <a:solidFill>
                  <a:srgbClr val="3333CC"/>
                </a:solidFill>
                <a:latin typeface="Comic Sans MS" pitchFamily="66" charset="0"/>
              </a:rPr>
              <a:t>Comenio – 1592  </a:t>
            </a:r>
          </a:p>
          <a:p>
            <a:pPr lvl="0" fontAlgn="base">
              <a:spcBef>
                <a:spcPct val="50000"/>
              </a:spcBef>
              <a:spcAft>
                <a:spcPct val="0"/>
              </a:spcAft>
            </a:pPr>
            <a:r>
              <a:rPr lang="es-ES_tradnl" sz="2400" b="1" dirty="0">
                <a:solidFill>
                  <a:srgbClr val="3333CC"/>
                </a:solidFill>
                <a:latin typeface="Comic Sans MS" pitchFamily="66" charset="0"/>
              </a:rPr>
              <a:t>L</a:t>
            </a:r>
            <a:r>
              <a:rPr lang="es-ES_tradnl" sz="2400" b="1" dirty="0" smtClean="0">
                <a:solidFill>
                  <a:srgbClr val="3333CC"/>
                </a:solidFill>
                <a:latin typeface="Comic Sans MS" pitchFamily="66" charset="0"/>
              </a:rPr>
              <a:t>as </a:t>
            </a:r>
            <a:r>
              <a:rPr lang="es-ES_tradnl" sz="2400" b="1" dirty="0">
                <a:solidFill>
                  <a:srgbClr val="3333CC"/>
                </a:solidFill>
                <a:latin typeface="Comic Sans MS" pitchFamily="66" charset="0"/>
              </a:rPr>
              <a:t>congregaciones de </a:t>
            </a:r>
            <a:r>
              <a:rPr lang="es-ES_tradnl" sz="2400" b="1" dirty="0" smtClean="0">
                <a:solidFill>
                  <a:srgbClr val="3333CC"/>
                </a:solidFill>
                <a:latin typeface="Comic Sans MS" pitchFamily="66" charset="0"/>
              </a:rPr>
              <a:t>enseñanza: Calasanz </a:t>
            </a:r>
            <a:r>
              <a:rPr lang="es-ES_tradnl" sz="2400" b="1" dirty="0">
                <a:solidFill>
                  <a:srgbClr val="3333CC"/>
                </a:solidFill>
                <a:latin typeface="Comic Sans MS" pitchFamily="66" charset="0"/>
              </a:rPr>
              <a:t>1557 – Jesuitas </a:t>
            </a:r>
            <a:endParaRPr lang="es-ES_tradnl" sz="2400" b="1" dirty="0" smtClean="0">
              <a:solidFill>
                <a:srgbClr val="3333CC"/>
              </a:solidFill>
              <a:latin typeface="Comic Sans MS" pitchFamily="66" charset="0"/>
            </a:endParaRPr>
          </a:p>
          <a:p>
            <a:pPr lvl="0" fontAlgn="base">
              <a:spcBef>
                <a:spcPct val="50000"/>
              </a:spcBef>
              <a:spcAft>
                <a:spcPct val="0"/>
              </a:spcAft>
            </a:pPr>
            <a:r>
              <a:rPr lang="es-ES_tradnl" sz="2400" b="1" dirty="0" smtClean="0">
                <a:solidFill>
                  <a:srgbClr val="3333CC"/>
                </a:solidFill>
                <a:latin typeface="Comic Sans MS" pitchFamily="66" charset="0"/>
              </a:rPr>
              <a:t>La </a:t>
            </a:r>
            <a:r>
              <a:rPr lang="es-ES_tradnl" sz="2400" b="1" dirty="0">
                <a:solidFill>
                  <a:srgbClr val="3333CC"/>
                </a:solidFill>
                <a:latin typeface="Comic Sans MS" pitchFamily="66" charset="0"/>
              </a:rPr>
              <a:t>Salle &gt; 1685 &gt; primera Escuela Normal (</a:t>
            </a:r>
            <a:r>
              <a:rPr lang="es-ES_tradnl" sz="2400" b="1" dirty="0" smtClean="0">
                <a:solidFill>
                  <a:srgbClr val="3333CC"/>
                </a:solidFill>
                <a:latin typeface="Comic Sans MS" pitchFamily="66" charset="0"/>
              </a:rPr>
              <a:t>1795 </a:t>
            </a:r>
            <a:r>
              <a:rPr lang="es-ES_tradnl" sz="2400" b="1" dirty="0">
                <a:solidFill>
                  <a:srgbClr val="3333CC"/>
                </a:solidFill>
                <a:latin typeface="Comic Sans MS" pitchFamily="66" charset="0"/>
              </a:rPr>
              <a:t>del Estado en </a:t>
            </a:r>
            <a:r>
              <a:rPr lang="es-ES_tradnl" sz="2400" b="1" dirty="0" smtClean="0">
                <a:solidFill>
                  <a:srgbClr val="3333CC"/>
                </a:solidFill>
                <a:latin typeface="Comic Sans MS" pitchFamily="66" charset="0"/>
              </a:rPr>
              <a:t>París)</a:t>
            </a:r>
          </a:p>
          <a:p>
            <a:pPr lvl="0" fontAlgn="base">
              <a:spcBef>
                <a:spcPct val="50000"/>
              </a:spcBef>
              <a:spcAft>
                <a:spcPct val="0"/>
              </a:spcAft>
            </a:pPr>
            <a:r>
              <a:rPr lang="es-ES_tradnl" sz="2400" b="1" dirty="0" smtClean="0">
                <a:solidFill>
                  <a:srgbClr val="3333CC"/>
                </a:solidFill>
                <a:latin typeface="Comic Sans MS" pitchFamily="66" charset="0"/>
              </a:rPr>
              <a:t>congregaciones </a:t>
            </a:r>
            <a:r>
              <a:rPr lang="es-ES_tradnl" sz="2400" b="1" dirty="0">
                <a:solidFill>
                  <a:srgbClr val="3333CC"/>
                </a:solidFill>
                <a:latin typeface="Comic Sans MS" pitchFamily="66" charset="0"/>
              </a:rPr>
              <a:t>femeninas </a:t>
            </a:r>
            <a:endParaRPr lang="es-ES_tradnl" sz="2400" b="1" dirty="0" smtClean="0">
              <a:solidFill>
                <a:srgbClr val="3333CC"/>
              </a:solidFill>
              <a:latin typeface="Comic Sans MS" pitchFamily="66" charset="0"/>
            </a:endParaRPr>
          </a:p>
          <a:p>
            <a:pPr lvl="0" fontAlgn="base">
              <a:spcBef>
                <a:spcPct val="50000"/>
              </a:spcBef>
              <a:spcAft>
                <a:spcPct val="0"/>
              </a:spcAft>
            </a:pPr>
            <a:r>
              <a:rPr lang="es-ES_tradnl" sz="2400" b="1" dirty="0" smtClean="0">
                <a:solidFill>
                  <a:srgbClr val="3333CC"/>
                </a:solidFill>
                <a:latin typeface="Comic Sans MS" pitchFamily="66" charset="0"/>
              </a:rPr>
              <a:t>don Bosco (1815) </a:t>
            </a:r>
            <a:endParaRPr lang="es-ES_tradnl" sz="2400" b="1" dirty="0">
              <a:solidFill>
                <a:srgbClr val="3333CC"/>
              </a:solidFill>
              <a:latin typeface="Comic Sans MS" pitchFamily="66" charset="0"/>
            </a:endParaRPr>
          </a:p>
          <a:p>
            <a:pPr lvl="0" fontAlgn="base">
              <a:spcBef>
                <a:spcPct val="50000"/>
              </a:spcBef>
              <a:spcAft>
                <a:spcPct val="0"/>
              </a:spcAft>
            </a:pPr>
            <a:r>
              <a:rPr lang="es-ES_tradnl" sz="2400" b="1" dirty="0" smtClean="0">
                <a:solidFill>
                  <a:srgbClr val="3333CC"/>
                </a:solidFill>
                <a:latin typeface="Comic Sans MS" pitchFamily="66" charset="0"/>
              </a:rPr>
              <a:t>&gt;&gt;&gt; </a:t>
            </a:r>
            <a:r>
              <a:rPr lang="es-ES_tradnl" sz="2400" b="1" dirty="0">
                <a:solidFill>
                  <a:srgbClr val="3333CC"/>
                </a:solidFill>
                <a:latin typeface="Comic Sans MS" pitchFamily="66" charset="0"/>
              </a:rPr>
              <a:t>la novela</a:t>
            </a:r>
          </a:p>
          <a:p>
            <a:pPr lvl="0" fontAlgn="base">
              <a:spcBef>
                <a:spcPct val="50000"/>
              </a:spcBef>
              <a:spcAft>
                <a:spcPct val="0"/>
              </a:spcAft>
            </a:pPr>
            <a:r>
              <a:rPr lang="es-ES_tradnl" sz="2400" b="1" dirty="0">
                <a:solidFill>
                  <a:srgbClr val="3333CC"/>
                </a:solidFill>
                <a:latin typeface="Comic Sans MS" pitchFamily="66" charset="0"/>
              </a:rPr>
              <a:t>&gt;&gt;&gt; la prensa escrita</a:t>
            </a:r>
          </a:p>
          <a:p>
            <a:pPr lvl="0" fontAlgn="base">
              <a:spcBef>
                <a:spcPct val="50000"/>
              </a:spcBef>
              <a:spcAft>
                <a:spcPct val="0"/>
              </a:spcAft>
            </a:pPr>
            <a:r>
              <a:rPr lang="es-ES_tradnl" sz="2400" b="1" dirty="0">
                <a:solidFill>
                  <a:srgbClr val="3333CC"/>
                </a:solidFill>
                <a:latin typeface="Comic Sans MS" pitchFamily="66" charset="0"/>
              </a:rPr>
              <a:t>&gt;&gt;&gt; el valor del individuo en política </a:t>
            </a:r>
            <a:r>
              <a:rPr lang="es-ES_tradnl" sz="2400" b="1" dirty="0">
                <a:solidFill>
                  <a:srgbClr val="3333CC"/>
                </a:solidFill>
                <a:latin typeface="Comic Sans MS" pitchFamily="66" charset="0"/>
                <a:sym typeface="Symbol" pitchFamily="18" charset="2"/>
              </a:rPr>
              <a:t> gobierno democrático</a:t>
            </a:r>
            <a:endParaRPr lang="es-ES_tradnl" sz="2400" b="1" dirty="0">
              <a:solidFill>
                <a:srgbClr val="3333CC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94543687"/>
      </p:ext>
    </p:extLst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1 Rectángulo"/>
          <p:cNvSpPr>
            <a:spLocks noChangeArrowheads="1"/>
          </p:cNvSpPr>
          <p:nvPr/>
        </p:nvSpPr>
        <p:spPr bwMode="auto">
          <a:xfrm>
            <a:off x="71438" y="336550"/>
            <a:ext cx="9001125" cy="5632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sz="2400" b="1" dirty="0" smtClean="0">
                <a:solidFill>
                  <a:srgbClr val="3333CC"/>
                </a:solidFill>
                <a:latin typeface="Comic Sans MS" pitchFamily="66" charset="0"/>
              </a:rPr>
              <a:t>4</a:t>
            </a:r>
            <a:r>
              <a:rPr lang="es-ES_tradnl" sz="2400" b="1" dirty="0">
                <a:solidFill>
                  <a:srgbClr val="3333CC"/>
                </a:solidFill>
                <a:latin typeface="Comic Sans MS" pitchFamily="66" charset="0"/>
              </a:rPr>
              <a:t>. </a:t>
            </a:r>
            <a:r>
              <a:rPr lang="es-ES_tradnl" sz="2400" b="1" u="sng" dirty="0">
                <a:solidFill>
                  <a:srgbClr val="3333CC"/>
                </a:solidFill>
                <a:latin typeface="Comic Sans MS" pitchFamily="66" charset="0"/>
              </a:rPr>
              <a:t>Lenguaje audiovisual</a:t>
            </a:r>
            <a:r>
              <a:rPr lang="es-ES_tradnl" sz="2400" b="1" dirty="0">
                <a:solidFill>
                  <a:srgbClr val="3333CC"/>
                </a:solidFill>
                <a:latin typeface="Comic Sans MS" pitchFamily="66" charset="0"/>
              </a:rPr>
              <a:t>: siglo XX &gt; </a:t>
            </a:r>
            <a:endParaRPr lang="es-ES_tradnl" sz="2400" b="1" dirty="0" smtClean="0">
              <a:solidFill>
                <a:srgbClr val="3333CC"/>
              </a:solidFill>
              <a:latin typeface="Comic Sans MS" pitchFamily="66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s-ES_tradnl" sz="2400" b="1" dirty="0">
              <a:solidFill>
                <a:srgbClr val="3333CC"/>
              </a:solidFill>
              <a:latin typeface="Comic Sans MS" pitchFamily="66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sz="2400" b="1" u="sng" dirty="0" smtClean="0">
                <a:solidFill>
                  <a:srgbClr val="3333CC"/>
                </a:solidFill>
                <a:latin typeface="Comic Sans MS" pitchFamily="66" charset="0"/>
              </a:rPr>
              <a:t>De la palabra abstracta al retorno del cuerpo significante concreto y particular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s-ES_tradnl" sz="2400" b="1" u="sng" dirty="0">
              <a:solidFill>
                <a:srgbClr val="3333CC"/>
              </a:solidFill>
              <a:latin typeface="Comic Sans MS" pitchFamily="66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sz="2400" b="1" dirty="0" smtClean="0">
                <a:solidFill>
                  <a:srgbClr val="3333CC"/>
                </a:solidFill>
                <a:latin typeface="Comic Sans MS" pitchFamily="66" charset="0"/>
              </a:rPr>
              <a:t>Gestualidad y rostro: </a:t>
            </a:r>
            <a:r>
              <a:rPr lang="es-ES_tradnl" sz="2400" b="1" u="sng" dirty="0">
                <a:solidFill>
                  <a:srgbClr val="3333CC"/>
                </a:solidFill>
                <a:latin typeface="Comic Sans MS" pitchFamily="66" charset="0"/>
              </a:rPr>
              <a:t>m</a:t>
            </a:r>
            <a:r>
              <a:rPr lang="es-ES_tradnl" sz="2400" b="1" u="sng" dirty="0" smtClean="0">
                <a:solidFill>
                  <a:srgbClr val="3333CC"/>
                </a:solidFill>
                <a:latin typeface="Comic Sans MS" pitchFamily="66" charset="0"/>
              </a:rPr>
              <a:t>ediados</a:t>
            </a:r>
            <a:r>
              <a:rPr lang="es-ES_tradnl" sz="2400" b="1" dirty="0" smtClean="0">
                <a:solidFill>
                  <a:srgbClr val="3333CC"/>
                </a:solidFill>
                <a:latin typeface="Comic Sans MS" pitchFamily="66" charset="0"/>
              </a:rPr>
              <a:t> por </a:t>
            </a:r>
            <a:r>
              <a:rPr lang="es-ES_tradnl" sz="2400" b="1" u="sng" dirty="0" smtClean="0">
                <a:solidFill>
                  <a:srgbClr val="3333CC"/>
                </a:solidFill>
                <a:latin typeface="Comic Sans MS" pitchFamily="66" charset="0"/>
              </a:rPr>
              <a:t>tecnología</a:t>
            </a:r>
            <a:r>
              <a:rPr lang="es-ES_tradnl" sz="2400" b="1" dirty="0" smtClean="0">
                <a:solidFill>
                  <a:srgbClr val="3333CC"/>
                </a:solidFill>
                <a:latin typeface="Comic Sans MS" pitchFamily="66" charset="0"/>
              </a:rPr>
              <a:t> de representación analógica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s-ES_tradnl" sz="2400" b="1" u="sng" dirty="0">
              <a:solidFill>
                <a:srgbClr val="3333CC"/>
              </a:solidFill>
              <a:latin typeface="Comic Sans MS" pitchFamily="66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sz="2400" b="1" dirty="0" smtClean="0">
                <a:solidFill>
                  <a:srgbClr val="3333CC"/>
                </a:solidFill>
                <a:latin typeface="Comic Sans MS" pitchFamily="66" charset="0"/>
              </a:rPr>
              <a:t>Imagen </a:t>
            </a:r>
            <a:r>
              <a:rPr lang="es-ES_tradnl" sz="2400" b="1" u="sng" dirty="0" smtClean="0">
                <a:solidFill>
                  <a:srgbClr val="3333CC"/>
                </a:solidFill>
                <a:latin typeface="Comic Sans MS" pitchFamily="66" charset="0"/>
              </a:rPr>
              <a:t>dinámico-concreta + audio</a:t>
            </a:r>
            <a:r>
              <a:rPr lang="es-ES_tradnl" sz="2400" b="1" dirty="0" smtClean="0">
                <a:solidFill>
                  <a:srgbClr val="3333CC"/>
                </a:solidFill>
                <a:latin typeface="Comic Sans MS" pitchFamily="66" charset="0"/>
              </a:rPr>
              <a:t> captados por vista y oído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s-ES_tradnl" sz="2400" b="1" dirty="0" smtClean="0">
              <a:solidFill>
                <a:srgbClr val="3333CC"/>
              </a:solidFill>
              <a:latin typeface="Comic Sans MS" pitchFamily="66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sz="2400" b="1" dirty="0" smtClean="0">
                <a:solidFill>
                  <a:srgbClr val="3333CC"/>
                </a:solidFill>
                <a:latin typeface="Comic Sans MS" pitchFamily="66" charset="0"/>
              </a:rPr>
              <a:t>cine y TV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s-ES_tradnl" sz="2400" b="1" dirty="0">
              <a:solidFill>
                <a:srgbClr val="3333CC"/>
              </a:solidFill>
              <a:latin typeface="Comic Sans MS" pitchFamily="66" charset="0"/>
            </a:endParaRPr>
          </a:p>
          <a:p>
            <a:pPr marL="342900" indent="-342900" algn="ctr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es-ES_tradnl" sz="2400" b="1" dirty="0" smtClean="0">
                <a:solidFill>
                  <a:srgbClr val="3333CC"/>
                </a:solidFill>
                <a:latin typeface="Comic Sans MS" pitchFamily="66" charset="0"/>
              </a:rPr>
              <a:t>Implicancia emocional en la recepción</a:t>
            </a:r>
          </a:p>
          <a:p>
            <a:pPr marL="342900" indent="-342900" algn="ctr" fontAlgn="base">
              <a:spcBef>
                <a:spcPct val="0"/>
              </a:spcBef>
              <a:spcAft>
                <a:spcPct val="0"/>
              </a:spcAft>
            </a:pPr>
            <a:endParaRPr lang="es-ES_tradnl" sz="2400" b="1" dirty="0" smtClean="0">
              <a:solidFill>
                <a:srgbClr val="3333CC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19758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87524" y="548680"/>
            <a:ext cx="856895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</a:rPr>
              <a:t>Tres palabras claves</a:t>
            </a:r>
          </a:p>
          <a:p>
            <a:pPr algn="ctr"/>
            <a:endParaRPr lang="es-CL" sz="2400" b="1" dirty="0">
              <a:solidFill>
                <a:srgbClr val="3333CC"/>
              </a:solidFill>
              <a:latin typeface="Comic Sans MS" pitchFamily="66" charset="0"/>
            </a:endParaRPr>
          </a:p>
          <a:p>
            <a:pPr algn="ctr"/>
            <a:r>
              <a:rPr lang="es-CL" sz="2400" b="1" u="sng" dirty="0" smtClean="0">
                <a:solidFill>
                  <a:srgbClr val="3333CC"/>
                </a:solidFill>
                <a:latin typeface="Comic Sans MS" pitchFamily="66" charset="0"/>
              </a:rPr>
              <a:t>Representación</a:t>
            </a:r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</a:rPr>
              <a:t> dentro del texto del Emisor y Receptor que permita procesos </a:t>
            </a:r>
            <a:r>
              <a:rPr lang="es-CL" sz="2400" b="1" dirty="0">
                <a:solidFill>
                  <a:srgbClr val="3333CC"/>
                </a:solidFill>
                <a:latin typeface="Comic Sans MS" pitchFamily="66" charset="0"/>
              </a:rPr>
              <a:t>en la recepción</a:t>
            </a:r>
          </a:p>
          <a:p>
            <a:pPr algn="ctr"/>
            <a:endParaRPr lang="es-CL" sz="2400" b="1" dirty="0">
              <a:solidFill>
                <a:srgbClr val="3333CC"/>
              </a:solidFill>
              <a:latin typeface="Comic Sans MS" pitchFamily="66" charset="0"/>
            </a:endParaRPr>
          </a:p>
          <a:p>
            <a:pPr algn="ctr"/>
            <a:r>
              <a:rPr lang="es-CL" sz="2400" b="1" u="sng" dirty="0" smtClean="0">
                <a:solidFill>
                  <a:srgbClr val="3333CC"/>
                </a:solidFill>
                <a:latin typeface="Comic Sans MS" pitchFamily="66" charset="0"/>
              </a:rPr>
              <a:t>Reconocimiento</a:t>
            </a:r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</a:rPr>
              <a:t>: matiz más cognitivo </a:t>
            </a:r>
            <a:endParaRPr lang="es-CL" sz="2400" b="1" dirty="0">
              <a:solidFill>
                <a:srgbClr val="3333CC"/>
              </a:solidFill>
              <a:latin typeface="Comic Sans MS" pitchFamily="66" charset="0"/>
            </a:endParaRPr>
          </a:p>
          <a:p>
            <a:pPr algn="ctr"/>
            <a:endParaRPr lang="es-CL" sz="2400" b="1" dirty="0">
              <a:solidFill>
                <a:srgbClr val="3333CC"/>
              </a:solidFill>
              <a:latin typeface="Comic Sans MS" pitchFamily="66" charset="0"/>
            </a:endParaRPr>
          </a:p>
          <a:p>
            <a:pPr algn="ctr"/>
            <a:r>
              <a:rPr lang="es-CL" sz="2400" b="1" u="sng" dirty="0" smtClean="0">
                <a:solidFill>
                  <a:srgbClr val="3333CC"/>
                </a:solidFill>
                <a:latin typeface="Comic Sans MS" pitchFamily="66" charset="0"/>
              </a:rPr>
              <a:t>Identificación</a:t>
            </a:r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</a:rPr>
              <a:t>: experiencia de si mismo en el otro</a:t>
            </a:r>
            <a:endParaRPr lang="es-CL" sz="2400" b="1" dirty="0">
              <a:solidFill>
                <a:srgbClr val="3333CC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88882971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Oval 2"/>
          <p:cNvSpPr>
            <a:spLocks noChangeArrowheads="1"/>
          </p:cNvSpPr>
          <p:nvPr/>
        </p:nvSpPr>
        <p:spPr bwMode="auto">
          <a:xfrm>
            <a:off x="971550" y="3068638"/>
            <a:ext cx="5473700" cy="2376487"/>
          </a:xfrm>
          <a:prstGeom prst="ellipse">
            <a:avLst/>
          </a:prstGeom>
          <a:noFill/>
          <a:ln w="9525">
            <a:solidFill>
              <a:srgbClr val="3333CC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 sz="2400" b="1" smtClean="0">
              <a:solidFill>
                <a:srgbClr val="3333CC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180227" name="Oval 3"/>
          <p:cNvSpPr>
            <a:spLocks noChangeArrowheads="1"/>
          </p:cNvSpPr>
          <p:nvPr/>
        </p:nvSpPr>
        <p:spPr bwMode="auto">
          <a:xfrm>
            <a:off x="2987675" y="3141663"/>
            <a:ext cx="5256213" cy="2232025"/>
          </a:xfrm>
          <a:prstGeom prst="ellipse">
            <a:avLst/>
          </a:prstGeom>
          <a:noFill/>
          <a:ln w="9525">
            <a:solidFill>
              <a:srgbClr val="3333CC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 sz="2400" b="1" smtClean="0">
              <a:solidFill>
                <a:srgbClr val="3333CC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180228" name="Text Box 4"/>
          <p:cNvSpPr txBox="1">
            <a:spLocks noChangeArrowheads="1"/>
          </p:cNvSpPr>
          <p:nvPr/>
        </p:nvSpPr>
        <p:spPr bwMode="auto">
          <a:xfrm>
            <a:off x="1303338" y="4025900"/>
            <a:ext cx="5048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</a:rPr>
              <a:t>E</a:t>
            </a:r>
          </a:p>
        </p:txBody>
      </p:sp>
      <p:sp>
        <p:nvSpPr>
          <p:cNvPr id="180229" name="Text Box 5"/>
          <p:cNvSpPr txBox="1">
            <a:spLocks noChangeArrowheads="1"/>
          </p:cNvSpPr>
          <p:nvPr/>
        </p:nvSpPr>
        <p:spPr bwMode="auto">
          <a:xfrm>
            <a:off x="7667625" y="4025900"/>
            <a:ext cx="5762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s-CL" sz="2400" b="1" smtClean="0">
                <a:solidFill>
                  <a:srgbClr val="3333CC"/>
                </a:solidFill>
                <a:latin typeface="Comic Sans MS" pitchFamily="66" charset="0"/>
              </a:rPr>
              <a:t>R</a:t>
            </a:r>
          </a:p>
        </p:txBody>
      </p:sp>
      <p:sp>
        <p:nvSpPr>
          <p:cNvPr id="180230" name="Text Box 6"/>
          <p:cNvSpPr txBox="1">
            <a:spLocks noChangeArrowheads="1"/>
          </p:cNvSpPr>
          <p:nvPr/>
        </p:nvSpPr>
        <p:spPr bwMode="auto">
          <a:xfrm>
            <a:off x="4140200" y="3200400"/>
            <a:ext cx="12239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s-CL" sz="2400" b="1" smtClean="0">
                <a:solidFill>
                  <a:srgbClr val="3333CC"/>
                </a:solidFill>
                <a:latin typeface="Comic Sans MS" pitchFamily="66" charset="0"/>
              </a:rPr>
              <a:t>texto</a:t>
            </a:r>
          </a:p>
        </p:txBody>
      </p:sp>
      <p:sp>
        <p:nvSpPr>
          <p:cNvPr id="180231" name="Text Box 7"/>
          <p:cNvSpPr txBox="1">
            <a:spLocks noChangeArrowheads="1"/>
          </p:cNvSpPr>
          <p:nvPr/>
        </p:nvSpPr>
        <p:spPr bwMode="auto">
          <a:xfrm>
            <a:off x="3203575" y="4076700"/>
            <a:ext cx="5032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s-CL" sz="2400" b="1" smtClean="0">
                <a:solidFill>
                  <a:srgbClr val="3333CC"/>
                </a:solidFill>
                <a:latin typeface="Comic Sans MS" pitchFamily="66" charset="0"/>
              </a:rPr>
              <a:t>E’</a:t>
            </a:r>
          </a:p>
        </p:txBody>
      </p:sp>
      <p:sp>
        <p:nvSpPr>
          <p:cNvPr id="180232" name="Text Box 8"/>
          <p:cNvSpPr txBox="1">
            <a:spLocks noChangeArrowheads="1"/>
          </p:cNvSpPr>
          <p:nvPr/>
        </p:nvSpPr>
        <p:spPr bwMode="auto">
          <a:xfrm>
            <a:off x="6011863" y="4076700"/>
            <a:ext cx="5032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s-CL" sz="2400" b="1" smtClean="0">
                <a:solidFill>
                  <a:srgbClr val="3333CC"/>
                </a:solidFill>
                <a:latin typeface="Comic Sans MS" pitchFamily="66" charset="0"/>
              </a:rPr>
              <a:t>R’</a:t>
            </a:r>
          </a:p>
        </p:txBody>
      </p:sp>
      <p:sp>
        <p:nvSpPr>
          <p:cNvPr id="180233" name="Oval 9"/>
          <p:cNvSpPr>
            <a:spLocks noChangeArrowheads="1"/>
          </p:cNvSpPr>
          <p:nvPr/>
        </p:nvSpPr>
        <p:spPr bwMode="auto">
          <a:xfrm>
            <a:off x="395288" y="1341438"/>
            <a:ext cx="8353425" cy="5329237"/>
          </a:xfrm>
          <a:prstGeom prst="ellipse">
            <a:avLst/>
          </a:prstGeom>
          <a:noFill/>
          <a:ln w="9525">
            <a:solidFill>
              <a:srgbClr val="3333CC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 sz="2400" b="1" smtClean="0">
              <a:solidFill>
                <a:srgbClr val="3333CC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180234" name="Text Box 10"/>
          <p:cNvSpPr txBox="1">
            <a:spLocks noChangeArrowheads="1"/>
          </p:cNvSpPr>
          <p:nvPr/>
        </p:nvSpPr>
        <p:spPr bwMode="auto">
          <a:xfrm>
            <a:off x="3130550" y="1773238"/>
            <a:ext cx="28829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</a:rPr>
              <a:t>Intertextualidad cultura</a:t>
            </a:r>
          </a:p>
        </p:txBody>
      </p:sp>
      <p:sp>
        <p:nvSpPr>
          <p:cNvPr id="180235" name="Text Box 11"/>
          <p:cNvSpPr txBox="1">
            <a:spLocks noChangeArrowheads="1"/>
          </p:cNvSpPr>
          <p:nvPr/>
        </p:nvSpPr>
        <p:spPr bwMode="auto">
          <a:xfrm>
            <a:off x="3563938" y="4076700"/>
            <a:ext cx="24479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</a:rPr>
              <a:t>representación</a:t>
            </a:r>
          </a:p>
        </p:txBody>
      </p:sp>
      <p:sp>
        <p:nvSpPr>
          <p:cNvPr id="20493" name="Text Box 13"/>
          <p:cNvSpPr txBox="1">
            <a:spLocks noChangeArrowheads="1"/>
          </p:cNvSpPr>
          <p:nvPr/>
        </p:nvSpPr>
        <p:spPr bwMode="auto">
          <a:xfrm>
            <a:off x="611188" y="404813"/>
            <a:ext cx="79216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</a:rPr>
              <a:t>El </a:t>
            </a:r>
            <a:r>
              <a:rPr lang="es-CL" sz="2400" b="1" dirty="0">
                <a:solidFill>
                  <a:srgbClr val="3333CC"/>
                </a:solidFill>
                <a:latin typeface="Comic Sans MS" pitchFamily="66" charset="0"/>
              </a:rPr>
              <a:t>n</a:t>
            </a:r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</a:rPr>
              <a:t>uevo esquema audiovisual</a:t>
            </a:r>
          </a:p>
        </p:txBody>
      </p:sp>
      <p:sp>
        <p:nvSpPr>
          <p:cNvPr id="20494" name="Text Box 15"/>
          <p:cNvSpPr txBox="1">
            <a:spLocks noChangeArrowheads="1"/>
          </p:cNvSpPr>
          <p:nvPr/>
        </p:nvSpPr>
        <p:spPr bwMode="auto">
          <a:xfrm>
            <a:off x="6156324" y="3200698"/>
            <a:ext cx="288017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s-ES_tradnl" sz="2400" b="1" dirty="0" smtClean="0">
                <a:solidFill>
                  <a:srgbClr val="3333CC"/>
                </a:solidFill>
                <a:latin typeface="Comic Sans MS" pitchFamily="66" charset="0"/>
              </a:rPr>
              <a:t>Recepción: R + I</a:t>
            </a:r>
            <a:endParaRPr lang="es-ES" sz="2400" b="1" dirty="0" smtClean="0">
              <a:solidFill>
                <a:srgbClr val="3333CC"/>
              </a:solidFill>
              <a:latin typeface="Comic Sans MS" pitchFamily="66" charset="0"/>
            </a:endParaRPr>
          </a:p>
        </p:txBody>
      </p:sp>
      <p:sp>
        <p:nvSpPr>
          <p:cNvPr id="15" name="AutoShape 14"/>
          <p:cNvSpPr>
            <a:spLocks noChangeArrowheads="1"/>
          </p:cNvSpPr>
          <p:nvPr/>
        </p:nvSpPr>
        <p:spPr bwMode="auto">
          <a:xfrm>
            <a:off x="5286376" y="3357563"/>
            <a:ext cx="725488" cy="215900"/>
          </a:xfrm>
          <a:prstGeom prst="leftRightArrow">
            <a:avLst>
              <a:gd name="adj1" fmla="val 50000"/>
              <a:gd name="adj2" fmla="val 86765"/>
            </a:avLst>
          </a:prstGeom>
          <a:solidFill>
            <a:srgbClr val="3333CC"/>
          </a:solidFill>
          <a:ln w="9525">
            <a:solidFill>
              <a:srgbClr val="3333CC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 smtClean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20496" name="1 Rectángulo"/>
          <p:cNvSpPr>
            <a:spLocks noChangeArrowheads="1"/>
          </p:cNvSpPr>
          <p:nvPr/>
        </p:nvSpPr>
        <p:spPr bwMode="auto">
          <a:xfrm>
            <a:off x="4392613" y="3244850"/>
            <a:ext cx="3587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 smtClean="0">
                <a:solidFill>
                  <a:srgbClr val="000000"/>
                </a:solidFill>
                <a:cs typeface="Arial" charset="0"/>
              </a:rPr>
              <a:t></a:t>
            </a:r>
          </a:p>
        </p:txBody>
      </p:sp>
    </p:spTree>
    <p:extLst>
      <p:ext uri="{BB962C8B-B14F-4D97-AF65-F5344CB8AC3E}">
        <p14:creationId xmlns="" xmlns:p14="http://schemas.microsoft.com/office/powerpoint/2010/main" val="1357131545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1 Rectángulo"/>
          <p:cNvSpPr>
            <a:spLocks noChangeArrowheads="1"/>
          </p:cNvSpPr>
          <p:nvPr/>
        </p:nvSpPr>
        <p:spPr bwMode="auto">
          <a:xfrm>
            <a:off x="3995738" y="333375"/>
            <a:ext cx="4968875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s-ES_tradnl" sz="2400" b="1" dirty="0" smtClean="0">
                <a:solidFill>
                  <a:srgbClr val="3333CC"/>
                </a:solidFill>
                <a:cs typeface="Arial" charset="0"/>
              </a:rPr>
              <a:t>Gesto facial de Dora crea espacio de comunicación dentro del programa con niño &gt;&gt; acogida al niño-audiencia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s-ES_tradnl" sz="2400" b="1" dirty="0" smtClean="0">
                <a:solidFill>
                  <a:srgbClr val="3333CC"/>
                </a:solidFill>
                <a:cs typeface="Arial" charset="0"/>
              </a:rPr>
              <a:t>Niño-televidente puede identificarse con </a:t>
            </a:r>
            <a:r>
              <a:rPr lang="es-ES_tradnl" sz="2400" b="1" u="sng" dirty="0" smtClean="0">
                <a:solidFill>
                  <a:srgbClr val="3333CC"/>
                </a:solidFill>
                <a:cs typeface="Arial" charset="0"/>
              </a:rPr>
              <a:t>Representación</a:t>
            </a:r>
            <a:r>
              <a:rPr lang="es-ES_tradnl" sz="2400" b="1" dirty="0" smtClean="0">
                <a:solidFill>
                  <a:srgbClr val="3333CC"/>
                </a:solidFill>
                <a:cs typeface="Arial" charset="0"/>
              </a:rPr>
              <a:t> en Dora</a:t>
            </a:r>
          </a:p>
        </p:txBody>
      </p:sp>
      <p:pic>
        <p:nvPicPr>
          <p:cNvPr id="80899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620713"/>
            <a:ext cx="3027363" cy="424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3188" name="3 CuadroTexto"/>
          <p:cNvSpPr txBox="1">
            <a:spLocks noChangeArrowheads="1"/>
          </p:cNvSpPr>
          <p:nvPr/>
        </p:nvSpPr>
        <p:spPr bwMode="auto">
          <a:xfrm>
            <a:off x="179388" y="5229225"/>
            <a:ext cx="32035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_tradnl" sz="2400" b="1" dirty="0" smtClean="0">
                <a:solidFill>
                  <a:srgbClr val="3333CC"/>
                </a:solidFill>
                <a:latin typeface="Comic Sans MS" pitchFamily="66" charset="0"/>
              </a:rPr>
              <a:t>Representación no es proporcional con geometría euclidiana</a:t>
            </a:r>
            <a:endParaRPr lang="es-CL" sz="2400" b="1" dirty="0" smtClean="0">
              <a:solidFill>
                <a:srgbClr val="3333CC"/>
              </a:solidFill>
              <a:latin typeface="Comic Sans MS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418198"/>
            <a:ext cx="2232324" cy="3243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3907314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http://kierouno.com.ar/cursos/fotoscurso/backyardigans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19" y="404664"/>
            <a:ext cx="7781925" cy="357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Rectángulo"/>
          <p:cNvSpPr/>
          <p:nvPr/>
        </p:nvSpPr>
        <p:spPr>
          <a:xfrm>
            <a:off x="920318" y="4564227"/>
            <a:ext cx="73813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ES_tradnl" sz="2400" b="1" dirty="0">
                <a:solidFill>
                  <a:srgbClr val="3333CC"/>
                </a:solidFill>
                <a:latin typeface="Comic Sans MS" pitchFamily="66" charset="0"/>
              </a:rPr>
              <a:t>Representación </a:t>
            </a:r>
            <a:r>
              <a:rPr lang="es-ES_tradnl" sz="2400" b="1" dirty="0" smtClean="0">
                <a:solidFill>
                  <a:srgbClr val="3333CC"/>
                </a:solidFill>
                <a:latin typeface="Comic Sans MS" pitchFamily="66" charset="0"/>
              </a:rPr>
              <a:t>lúdica de diversidad</a:t>
            </a:r>
            <a:endParaRPr lang="es-ES_tradnl" sz="2400" b="1" dirty="0">
              <a:solidFill>
                <a:srgbClr val="3333CC"/>
              </a:solidFill>
              <a:latin typeface="Comic Sans MS" pitchFamily="66" charset="0"/>
            </a:endParaRPr>
          </a:p>
          <a:p>
            <a:pPr lvl="0" algn="ctr"/>
            <a:endParaRPr lang="es-ES_tradnl" sz="2400" b="1" dirty="0">
              <a:solidFill>
                <a:srgbClr val="3333CC"/>
              </a:solidFill>
              <a:latin typeface="Comic Sans MS" pitchFamily="66" charset="0"/>
            </a:endParaRPr>
          </a:p>
          <a:p>
            <a:pPr algn="ctr"/>
            <a:r>
              <a:rPr lang="es-ES_tradnl" sz="2400" b="1" dirty="0" smtClean="0">
                <a:solidFill>
                  <a:srgbClr val="3333CC"/>
                </a:solidFill>
                <a:latin typeface="Comic Sans MS" pitchFamily="66" charset="0"/>
              </a:rPr>
              <a:t>El cuerpo significante: </a:t>
            </a:r>
            <a:r>
              <a:rPr lang="es-ES_tradnl" sz="2400" b="1" dirty="0">
                <a:solidFill>
                  <a:srgbClr val="3333CC"/>
                </a:solidFill>
                <a:latin typeface="Comic Sans MS" pitchFamily="66" charset="0"/>
              </a:rPr>
              <a:t>el colorido fuerte y la diferencia </a:t>
            </a:r>
            <a:r>
              <a:rPr lang="es-ES_tradnl" sz="2400" b="1" dirty="0" smtClean="0">
                <a:solidFill>
                  <a:srgbClr val="3333CC"/>
                </a:solidFill>
                <a:latin typeface="Comic Sans MS" pitchFamily="66" charset="0"/>
              </a:rPr>
              <a:t>entre </a:t>
            </a:r>
            <a:r>
              <a:rPr lang="es-ES_tradnl" sz="2400" b="1" smtClean="0">
                <a:solidFill>
                  <a:srgbClr val="3333CC"/>
                </a:solidFill>
                <a:latin typeface="Comic Sans MS" pitchFamily="66" charset="0"/>
              </a:rPr>
              <a:t>animalitos representa diversidad </a:t>
            </a:r>
            <a:r>
              <a:rPr lang="es-ES_tradnl" sz="2400" b="1" dirty="0" smtClean="0">
                <a:solidFill>
                  <a:srgbClr val="3333CC"/>
                </a:solidFill>
                <a:latin typeface="Comic Sans MS" pitchFamily="66" charset="0"/>
              </a:rPr>
              <a:t>física, psicológica, y de personalidad</a:t>
            </a:r>
            <a:endParaRPr lang="es-ES_tradnl" sz="2400" b="1" dirty="0">
              <a:solidFill>
                <a:srgbClr val="3333CC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83698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4"/>
          <p:cNvSpPr txBox="1">
            <a:spLocks noChangeArrowheads="1"/>
          </p:cNvSpPr>
          <p:nvPr/>
        </p:nvSpPr>
        <p:spPr bwMode="auto">
          <a:xfrm>
            <a:off x="179512" y="279400"/>
            <a:ext cx="8784976" cy="6324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s-ES_tradnl" sz="2250" b="1" dirty="0" smtClean="0">
                <a:solidFill>
                  <a:srgbClr val="3333CC"/>
                </a:solidFill>
                <a:latin typeface="Comic Sans MS" pitchFamily="66" charset="0"/>
              </a:rPr>
              <a:t>Algunas </a:t>
            </a:r>
            <a:r>
              <a:rPr lang="es-ES_tradnl" sz="2250" b="1" dirty="0" smtClean="0">
                <a:solidFill>
                  <a:srgbClr val="3333CC"/>
                </a:solidFill>
                <a:latin typeface="Comic Sans MS" pitchFamily="66" charset="0"/>
              </a:rPr>
              <a:t>“leyes” </a:t>
            </a:r>
            <a:r>
              <a:rPr lang="es-ES_tradnl" sz="2250" b="1" dirty="0">
                <a:solidFill>
                  <a:srgbClr val="3333CC"/>
                </a:solidFill>
                <a:latin typeface="Comic Sans MS" pitchFamily="66" charset="0"/>
              </a:rPr>
              <a:t>de </a:t>
            </a:r>
            <a:r>
              <a:rPr lang="es-ES_tradnl" sz="2250" b="1" dirty="0" smtClean="0">
                <a:solidFill>
                  <a:srgbClr val="3333CC"/>
                </a:solidFill>
                <a:latin typeface="Comic Sans MS" pitchFamily="66" charset="0"/>
              </a:rPr>
              <a:t>percepción/producción del </a:t>
            </a:r>
            <a:r>
              <a:rPr lang="es-ES_tradnl" sz="2250" b="1" dirty="0">
                <a:solidFill>
                  <a:srgbClr val="3333CC"/>
                </a:solidFill>
                <a:latin typeface="Comic Sans MS" pitchFamily="66" charset="0"/>
              </a:rPr>
              <a:t>audiovisual</a:t>
            </a:r>
          </a:p>
          <a:p>
            <a:pPr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s-ES_tradnl" sz="2250" b="1" dirty="0">
              <a:solidFill>
                <a:srgbClr val="3333CC"/>
              </a:solidFill>
              <a:latin typeface="Comic Sans MS" pitchFamily="66" charset="0"/>
            </a:endParaRPr>
          </a:p>
          <a:p>
            <a:pPr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s-ES_tradnl" sz="2250" b="1" dirty="0">
                <a:solidFill>
                  <a:srgbClr val="3333CC"/>
                </a:solidFill>
                <a:latin typeface="Comic Sans MS" pitchFamily="66" charset="0"/>
              </a:rPr>
              <a:t>1. Ley del movimiento: la pupila humana y animal es atraída por </a:t>
            </a:r>
            <a:r>
              <a:rPr lang="es-ES_tradnl" sz="2250" b="1" u="sng" dirty="0">
                <a:solidFill>
                  <a:srgbClr val="3333CC"/>
                </a:solidFill>
                <a:latin typeface="Comic Sans MS" pitchFamily="66" charset="0"/>
              </a:rPr>
              <a:t>movimiento</a:t>
            </a:r>
            <a:r>
              <a:rPr lang="es-ES_tradnl" sz="2250" b="1" dirty="0">
                <a:solidFill>
                  <a:srgbClr val="3333CC"/>
                </a:solidFill>
                <a:latin typeface="Comic Sans MS" pitchFamily="66" charset="0"/>
              </a:rPr>
              <a:t>. Una imagen estática no atrae </a:t>
            </a:r>
            <a:r>
              <a:rPr lang="es-ES_tradnl" sz="2250" b="1" dirty="0">
                <a:solidFill>
                  <a:srgbClr val="3333CC"/>
                </a:solidFill>
                <a:latin typeface="Comic Sans MS" pitchFamily="66" charset="0"/>
                <a:sym typeface="Symbol" pitchFamily="18" charset="2"/>
              </a:rPr>
              <a:t> aburrimiento. Entretención tiene este nivel perceptual instintivo biológico</a:t>
            </a:r>
          </a:p>
          <a:p>
            <a:pPr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s-ES_tradnl" sz="2250" b="1" dirty="0">
              <a:solidFill>
                <a:srgbClr val="3333CC"/>
              </a:solidFill>
              <a:latin typeface="Comic Sans MS" pitchFamily="66" charset="0"/>
              <a:sym typeface="Symbol" pitchFamily="18" charset="2"/>
            </a:endParaRPr>
          </a:p>
          <a:p>
            <a:pPr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s-ES_tradnl" sz="2250" b="1" dirty="0">
                <a:solidFill>
                  <a:srgbClr val="3333CC"/>
                </a:solidFill>
                <a:latin typeface="Comic Sans MS" pitchFamily="66" charset="0"/>
                <a:sym typeface="Symbol" pitchFamily="18" charset="2"/>
              </a:rPr>
              <a:t>2. Ley psico-perceptual de atracción del </a:t>
            </a:r>
            <a:r>
              <a:rPr lang="es-ES_tradnl" sz="2250" b="1" u="sng" dirty="0">
                <a:solidFill>
                  <a:srgbClr val="3333CC"/>
                </a:solidFill>
                <a:latin typeface="Comic Sans MS" pitchFamily="66" charset="0"/>
                <a:sym typeface="Symbol" pitchFamily="18" charset="2"/>
              </a:rPr>
              <a:t>rostro y cuerpo</a:t>
            </a:r>
            <a:r>
              <a:rPr lang="es-ES_tradnl" sz="2250" b="1" dirty="0">
                <a:solidFill>
                  <a:srgbClr val="3333CC"/>
                </a:solidFill>
                <a:latin typeface="Comic Sans MS" pitchFamily="66" charset="0"/>
                <a:sym typeface="Symbol" pitchFamily="18" charset="2"/>
              </a:rPr>
              <a:t> humano audiovisual: </a:t>
            </a:r>
            <a:r>
              <a:rPr lang="es-ES_tradnl" sz="2250" b="1" u="sng" dirty="0">
                <a:solidFill>
                  <a:srgbClr val="3333CC"/>
                </a:solidFill>
                <a:latin typeface="Comic Sans MS" pitchFamily="66" charset="0"/>
                <a:sym typeface="Symbol" pitchFamily="18" charset="2"/>
              </a:rPr>
              <a:t>representación</a:t>
            </a:r>
            <a:r>
              <a:rPr lang="es-ES_tradnl" sz="2250" b="1" dirty="0">
                <a:solidFill>
                  <a:srgbClr val="3333CC"/>
                </a:solidFill>
                <a:latin typeface="Comic Sans MS" pitchFamily="66" charset="0"/>
                <a:sym typeface="Symbol" pitchFamily="18" charset="2"/>
              </a:rPr>
              <a:t> del receptor en el texto</a:t>
            </a:r>
          </a:p>
          <a:p>
            <a:pPr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s-ES_tradnl" sz="2250" b="1" dirty="0">
              <a:solidFill>
                <a:srgbClr val="3333CC"/>
              </a:solidFill>
              <a:latin typeface="Comic Sans MS" pitchFamily="66" charset="0"/>
              <a:sym typeface="Symbol" pitchFamily="18" charset="2"/>
            </a:endParaRPr>
          </a:p>
          <a:p>
            <a:pPr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s-ES_tradnl" sz="2250" b="1" dirty="0">
                <a:solidFill>
                  <a:srgbClr val="3333CC"/>
                </a:solidFill>
                <a:latin typeface="Comic Sans MS" pitchFamily="66" charset="0"/>
                <a:sym typeface="Symbol" pitchFamily="18" charset="2"/>
              </a:rPr>
              <a:t>3. Personas en dinamismo: Ley de atracción hacia </a:t>
            </a:r>
            <a:r>
              <a:rPr lang="es-ES_tradnl" sz="2250" b="1" u="sng" dirty="0">
                <a:solidFill>
                  <a:srgbClr val="3333CC"/>
                </a:solidFill>
                <a:latin typeface="Comic Sans MS" pitchFamily="66" charset="0"/>
                <a:sym typeface="Symbol" pitchFamily="18" charset="2"/>
              </a:rPr>
              <a:t>interacción dramática interpersonal</a:t>
            </a:r>
            <a:r>
              <a:rPr lang="es-ES_tradnl" sz="2250" b="1" dirty="0">
                <a:solidFill>
                  <a:srgbClr val="3333CC"/>
                </a:solidFill>
                <a:latin typeface="Comic Sans MS" pitchFamily="66" charset="0"/>
                <a:sym typeface="Symbol" pitchFamily="18" charset="2"/>
              </a:rPr>
              <a:t>  teatro en diálogo y conflicto, más que hacia monólogo abstracto</a:t>
            </a:r>
          </a:p>
          <a:p>
            <a:pPr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s-ES_tradnl" sz="2250" b="1" dirty="0">
              <a:solidFill>
                <a:srgbClr val="3333CC"/>
              </a:solidFill>
              <a:latin typeface="Comic Sans MS" pitchFamily="66" charset="0"/>
              <a:sym typeface="Symbol" pitchFamily="18" charset="2"/>
            </a:endParaRPr>
          </a:p>
          <a:p>
            <a:pPr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s-ES_tradnl" sz="2250" b="1" dirty="0">
                <a:solidFill>
                  <a:srgbClr val="3333CC"/>
                </a:solidFill>
                <a:latin typeface="Comic Sans MS" pitchFamily="66" charset="0"/>
                <a:sym typeface="Symbol" pitchFamily="18" charset="2"/>
              </a:rPr>
              <a:t>4. Rostros: atrae más la </a:t>
            </a:r>
            <a:r>
              <a:rPr lang="es-ES_tradnl" sz="2250" b="1" u="sng" dirty="0">
                <a:solidFill>
                  <a:srgbClr val="3333CC"/>
                </a:solidFill>
                <a:latin typeface="Comic Sans MS" pitchFamily="66" charset="0"/>
                <a:sym typeface="Symbol" pitchFamily="18" charset="2"/>
              </a:rPr>
              <a:t>identificación emocional </a:t>
            </a:r>
            <a:r>
              <a:rPr lang="es-ES_tradnl" sz="2250" b="1" dirty="0">
                <a:solidFill>
                  <a:srgbClr val="3333CC"/>
                </a:solidFill>
                <a:latin typeface="Comic Sans MS" pitchFamily="66" charset="0"/>
                <a:sym typeface="Symbol" pitchFamily="18" charset="2"/>
              </a:rPr>
              <a:t>que el razonamiento  </a:t>
            </a:r>
            <a:r>
              <a:rPr lang="es-ES_tradnl" sz="2250" b="1" u="sng" dirty="0">
                <a:solidFill>
                  <a:srgbClr val="3333CC"/>
                </a:solidFill>
                <a:latin typeface="Comic Sans MS" pitchFamily="66" charset="0"/>
                <a:sym typeface="Symbol" pitchFamily="18" charset="2"/>
              </a:rPr>
              <a:t>motivar conductas</a:t>
            </a:r>
          </a:p>
          <a:p>
            <a:pPr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s-ES_tradnl" sz="2250" b="1" u="sng" dirty="0">
              <a:solidFill>
                <a:srgbClr val="3333CC"/>
              </a:solidFill>
              <a:latin typeface="Comic Sans MS" pitchFamily="66" charset="0"/>
              <a:sym typeface="Symbol" pitchFamily="18" charset="2"/>
            </a:endParaRPr>
          </a:p>
          <a:p>
            <a:pPr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s-ES_tradnl" sz="2250" b="1" dirty="0">
                <a:solidFill>
                  <a:srgbClr val="3333CC"/>
                </a:solidFill>
                <a:latin typeface="Comic Sans MS" pitchFamily="66" charset="0"/>
                <a:sym typeface="Symbol" pitchFamily="18" charset="2"/>
              </a:rPr>
              <a:t>5. </a:t>
            </a:r>
            <a:r>
              <a:rPr lang="es-ES_tradnl" sz="2250" b="1" u="sng" dirty="0">
                <a:solidFill>
                  <a:srgbClr val="3333CC"/>
                </a:solidFill>
                <a:latin typeface="Comic Sans MS" pitchFamily="66" charset="0"/>
                <a:sym typeface="Symbol" pitchFamily="18" charset="2"/>
              </a:rPr>
              <a:t>Percepción en síntesis</a:t>
            </a:r>
            <a:r>
              <a:rPr lang="es-ES_tradnl" sz="2250" b="1" dirty="0">
                <a:solidFill>
                  <a:srgbClr val="3333CC"/>
                </a:solidFill>
                <a:latin typeface="Comic Sans MS" pitchFamily="66" charset="0"/>
                <a:sym typeface="Symbol" pitchFamily="18" charset="2"/>
              </a:rPr>
              <a:t>: ensamblaje de los diversos códigos </a:t>
            </a:r>
            <a:r>
              <a:rPr lang="es-ES_tradnl" sz="2250" b="1" dirty="0" smtClean="0">
                <a:solidFill>
                  <a:srgbClr val="3333CC"/>
                </a:solidFill>
                <a:latin typeface="Comic Sans MS" pitchFamily="66" charset="0"/>
                <a:sym typeface="Symbol" pitchFamily="18" charset="2"/>
              </a:rPr>
              <a:t>audiovisuales y </a:t>
            </a:r>
            <a:r>
              <a:rPr lang="es-ES_tradnl" sz="2250" b="1" dirty="0">
                <a:solidFill>
                  <a:srgbClr val="3333CC"/>
                </a:solidFill>
                <a:latin typeface="Comic Sans MS" pitchFamily="66" charset="0"/>
                <a:sym typeface="Symbol" pitchFamily="18" charset="2"/>
              </a:rPr>
              <a:t>de las diversas zonas de procesamiento cerebral</a:t>
            </a:r>
            <a:endParaRPr lang="es-CL" sz="2250" b="1" dirty="0">
              <a:solidFill>
                <a:srgbClr val="3333CC"/>
              </a:solidFill>
              <a:latin typeface="Comic Sans MS" pitchFamily="66" charset="0"/>
              <a:sym typeface="Symbol" pitchFamily="18" charset="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70232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323528" y="548680"/>
            <a:ext cx="849694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</a:rPr>
              <a:t> </a:t>
            </a:r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</a:rPr>
              <a:t>Dos </a:t>
            </a:r>
            <a:r>
              <a:rPr lang="es-CL" sz="2400" b="1" dirty="0">
                <a:solidFill>
                  <a:srgbClr val="3333CC"/>
                </a:solidFill>
                <a:latin typeface="Comic Sans MS" pitchFamily="66" charset="0"/>
              </a:rPr>
              <a:t>grandes interrogantes que </a:t>
            </a:r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</a:rPr>
              <a:t>el </a:t>
            </a:r>
            <a:r>
              <a:rPr lang="es-CL" sz="2400" b="1" dirty="0">
                <a:solidFill>
                  <a:srgbClr val="3333CC"/>
                </a:solidFill>
                <a:latin typeface="Comic Sans MS" pitchFamily="66" charset="0"/>
              </a:rPr>
              <a:t>lenguaje </a:t>
            </a:r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</a:rPr>
              <a:t>audiovisual plantea </a:t>
            </a:r>
            <a:r>
              <a:rPr lang="es-CL" sz="2400" b="1" dirty="0">
                <a:solidFill>
                  <a:srgbClr val="3333CC"/>
                </a:solidFill>
                <a:latin typeface="Comic Sans MS" pitchFamily="66" charset="0"/>
              </a:rPr>
              <a:t>a Iglesia </a:t>
            </a:r>
            <a:endParaRPr lang="es-CL" sz="2400" b="1" dirty="0" smtClean="0">
              <a:solidFill>
                <a:srgbClr val="3333CC"/>
              </a:solidFill>
              <a:latin typeface="Comic Sans MS" pitchFamily="66" charset="0"/>
            </a:endParaRPr>
          </a:p>
          <a:p>
            <a:pPr algn="ctr"/>
            <a:endParaRPr lang="es-CL" sz="2400" b="1" dirty="0">
              <a:solidFill>
                <a:srgbClr val="3333CC"/>
              </a:solidFill>
              <a:latin typeface="Comic Sans MS" pitchFamily="66" charset="0"/>
            </a:endParaRPr>
          </a:p>
          <a:p>
            <a:pPr algn="ctr"/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</a:rPr>
              <a:t>1. En </a:t>
            </a:r>
            <a:r>
              <a:rPr lang="es-CL" sz="2400" b="1" dirty="0">
                <a:solidFill>
                  <a:srgbClr val="3333CC"/>
                </a:solidFill>
                <a:latin typeface="Comic Sans MS" pitchFamily="66" charset="0"/>
              </a:rPr>
              <a:t>textos </a:t>
            </a:r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</a:rPr>
              <a:t>audiovisuales ¿cuáles “cuerpos </a:t>
            </a:r>
            <a:r>
              <a:rPr lang="es-CL" sz="2400" b="1" dirty="0">
                <a:solidFill>
                  <a:srgbClr val="3333CC"/>
                </a:solidFill>
                <a:latin typeface="Comic Sans MS" pitchFamily="66" charset="0"/>
              </a:rPr>
              <a:t>significantes” </a:t>
            </a:r>
            <a:r>
              <a:rPr lang="es-CL" sz="2400" b="1" u="sng" dirty="0" smtClean="0">
                <a:solidFill>
                  <a:srgbClr val="3333CC"/>
                </a:solidFill>
                <a:latin typeface="Comic Sans MS" pitchFamily="66" charset="0"/>
              </a:rPr>
              <a:t>representan</a:t>
            </a:r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</a:rPr>
              <a:t>?</a:t>
            </a:r>
          </a:p>
          <a:p>
            <a:pPr algn="ctr"/>
            <a:endParaRPr lang="es-CL" sz="2400" b="1" dirty="0">
              <a:solidFill>
                <a:srgbClr val="3333CC"/>
              </a:solidFill>
              <a:latin typeface="Comic Sans MS" pitchFamily="66" charset="0"/>
            </a:endParaRPr>
          </a:p>
          <a:p>
            <a:pPr algn="ctr"/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</a:rPr>
              <a:t>¿a las audiencias cristianas ?</a:t>
            </a:r>
          </a:p>
          <a:p>
            <a:pPr algn="ctr"/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</a:rPr>
              <a:t>¿a las audiencias por persuadir?</a:t>
            </a:r>
          </a:p>
          <a:p>
            <a:pPr algn="ctr"/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</a:rPr>
              <a:t>¿a Jesucristo?</a:t>
            </a:r>
          </a:p>
          <a:p>
            <a:pPr algn="ctr"/>
            <a:endParaRPr lang="es-CL" sz="2400" b="1" dirty="0">
              <a:solidFill>
                <a:srgbClr val="3333CC"/>
              </a:solidFill>
              <a:latin typeface="Comic Sans MS" pitchFamily="66" charset="0"/>
            </a:endParaRPr>
          </a:p>
          <a:p>
            <a:pPr algn="ctr"/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</a:rPr>
              <a:t>¿Con cuáles “cuerpos significantes” se pueden </a:t>
            </a:r>
            <a:r>
              <a:rPr lang="es-CL" sz="2400" b="1" u="sng" dirty="0" smtClean="0">
                <a:solidFill>
                  <a:srgbClr val="3333CC"/>
                </a:solidFill>
                <a:latin typeface="Comic Sans MS" pitchFamily="66" charset="0"/>
              </a:rPr>
              <a:t>reconocer</a:t>
            </a:r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</a:rPr>
              <a:t> e </a:t>
            </a:r>
            <a:r>
              <a:rPr lang="es-CL" sz="2400" b="1" u="sng" dirty="0" smtClean="0">
                <a:solidFill>
                  <a:srgbClr val="3333CC"/>
                </a:solidFill>
                <a:latin typeface="Comic Sans MS" pitchFamily="66" charset="0"/>
              </a:rPr>
              <a:t>identificar</a:t>
            </a:r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</a:rPr>
              <a:t> las audiencias?</a:t>
            </a:r>
            <a:endParaRPr lang="es-ES" sz="2400" b="1" dirty="0">
              <a:solidFill>
                <a:srgbClr val="3333CC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39729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07504" y="2060848"/>
            <a:ext cx="856895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 smtClean="0">
                <a:solidFill>
                  <a:srgbClr val="3333CC"/>
                </a:solidFill>
                <a:latin typeface="Comic Sans MS" pitchFamily="66" charset="0"/>
              </a:rPr>
              <a:t>   </a:t>
            </a:r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</a:rPr>
              <a:t>Cultura digital: características y mutaciones</a:t>
            </a:r>
          </a:p>
          <a:p>
            <a:pPr algn="ctr"/>
            <a:endParaRPr lang="es-CL" sz="2400" b="1" dirty="0" smtClean="0">
              <a:solidFill>
                <a:srgbClr val="3333CC"/>
              </a:solidFill>
              <a:latin typeface="Comic Sans MS" pitchFamily="66" charset="0"/>
            </a:endParaRPr>
          </a:p>
          <a:p>
            <a:pPr algn="ctr"/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</a:rPr>
              <a:t>L</a:t>
            </a:r>
            <a:r>
              <a:rPr lang="es-ES" sz="2400" b="1" dirty="0" err="1" smtClean="0">
                <a:solidFill>
                  <a:srgbClr val="3333CC"/>
                </a:solidFill>
                <a:latin typeface="Comic Sans MS" pitchFamily="66" charset="0"/>
              </a:rPr>
              <a:t>enguajes</a:t>
            </a:r>
            <a:r>
              <a:rPr lang="es-ES" sz="2400" b="1" dirty="0" smtClean="0">
                <a:solidFill>
                  <a:srgbClr val="3333CC"/>
                </a:solidFill>
                <a:latin typeface="Comic Sans MS" pitchFamily="66" charset="0"/>
              </a:rPr>
              <a:t> </a:t>
            </a:r>
            <a:r>
              <a:rPr lang="es-ES" sz="2400" b="1" dirty="0" err="1">
                <a:solidFill>
                  <a:srgbClr val="3333CC"/>
                </a:solidFill>
                <a:latin typeface="Comic Sans MS" pitchFamily="66" charset="0"/>
              </a:rPr>
              <a:t>multimediáticos</a:t>
            </a:r>
            <a:r>
              <a:rPr lang="es-ES" sz="2400" b="1" dirty="0">
                <a:solidFill>
                  <a:srgbClr val="3333CC"/>
                </a:solidFill>
                <a:latin typeface="Comic Sans MS" pitchFamily="66" charset="0"/>
              </a:rPr>
              <a:t>: ¿reducción conceptual?	</a:t>
            </a:r>
          </a:p>
          <a:p>
            <a:pPr algn="ctr"/>
            <a:endParaRPr lang="es-ES" sz="2400" b="1" dirty="0">
              <a:solidFill>
                <a:srgbClr val="3333CC"/>
              </a:solidFill>
              <a:latin typeface="Comic Sans MS" pitchFamily="66" charset="0"/>
            </a:endParaRPr>
          </a:p>
          <a:p>
            <a:pPr algn="ctr"/>
            <a:r>
              <a:rPr lang="es-ES" sz="2400" b="1" dirty="0" smtClean="0">
                <a:solidFill>
                  <a:srgbClr val="3333CC"/>
                </a:solidFill>
                <a:latin typeface="Comic Sans MS" pitchFamily="66" charset="0"/>
              </a:rPr>
              <a:t>¿Cómo entender hoy la narrativa audiovisual?</a:t>
            </a:r>
          </a:p>
          <a:p>
            <a:pPr algn="ctr"/>
            <a:r>
              <a:rPr lang="es-ES" sz="2400" b="1" dirty="0" smtClean="0">
                <a:solidFill>
                  <a:srgbClr val="3333CC"/>
                </a:solidFill>
                <a:latin typeface="Comic Sans MS" pitchFamily="66" charset="0"/>
              </a:rPr>
              <a:t>¿Son opuestos los lenguajes lógico-textual y el audiovisual?</a:t>
            </a:r>
          </a:p>
          <a:p>
            <a:pPr algn="ctr"/>
            <a:r>
              <a:rPr lang="es-ES" sz="2400" b="1" dirty="0" smtClean="0">
                <a:solidFill>
                  <a:srgbClr val="3333CC"/>
                </a:solidFill>
                <a:latin typeface="Comic Sans MS" pitchFamily="66" charset="0"/>
              </a:rPr>
              <a:t>¿Se reduce la profundidad del contenido cuando se expresa en imágenes?</a:t>
            </a:r>
          </a:p>
          <a:p>
            <a:pPr algn="ctr"/>
            <a:r>
              <a:rPr lang="es-ES" sz="2400" b="1" dirty="0" smtClean="0">
                <a:solidFill>
                  <a:srgbClr val="3333CC"/>
                </a:solidFill>
                <a:latin typeface="Comic Sans MS" pitchFamily="66" charset="0"/>
              </a:rPr>
              <a:t>¿Puede traicionarse el rico contenido de la fe?</a:t>
            </a:r>
          </a:p>
          <a:p>
            <a:pPr algn="ctr"/>
            <a:endParaRPr lang="es-CL" sz="2400" b="1" dirty="0" smtClean="0">
              <a:solidFill>
                <a:srgbClr val="3333CC"/>
              </a:solidFill>
              <a:latin typeface="Comic Sans MS" pitchFamily="66" charset="0"/>
            </a:endParaRPr>
          </a:p>
          <a:p>
            <a:pPr algn="ctr"/>
            <a:r>
              <a:rPr lang="es-ES" sz="2400" b="1" dirty="0" smtClean="0">
                <a:solidFill>
                  <a:srgbClr val="3333CC"/>
                </a:solidFill>
                <a:latin typeface="Comic Sans MS" pitchFamily="66" charset="0"/>
              </a:rPr>
              <a:t>Valerio </a:t>
            </a:r>
            <a:r>
              <a:rPr lang="es-ES" sz="2400" b="1" dirty="0">
                <a:solidFill>
                  <a:srgbClr val="3333CC"/>
                </a:solidFill>
                <a:latin typeface="Comic Sans MS" pitchFamily="66" charset="0"/>
              </a:rPr>
              <a:t>Fuenzalida  - </a:t>
            </a:r>
            <a:r>
              <a:rPr lang="es-ES" sz="2400" b="1" dirty="0" smtClean="0">
                <a:solidFill>
                  <a:srgbClr val="3333CC"/>
                </a:solidFill>
                <a:latin typeface="Comic Sans MS" pitchFamily="66" charset="0"/>
              </a:rPr>
              <a:t>Chile</a:t>
            </a:r>
            <a:endParaRPr lang="es-ES" sz="2400" b="1" dirty="0">
              <a:solidFill>
                <a:srgbClr val="3333CC"/>
              </a:solidFill>
              <a:latin typeface="Comic Sans MS" pitchFamily="66" charset="0"/>
            </a:endParaRPr>
          </a:p>
        </p:txBody>
      </p:sp>
      <p:pic>
        <p:nvPicPr>
          <p:cNvPr id="3" name="Picture 2" descr="C:\Users\Valerio\AppData\Local\Microsoft\Windows\Temporary Internet Files\Content.Outlook\10ROX4EI\logo congreso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734" y="188640"/>
            <a:ext cx="2322591" cy="136815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7053551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251520" y="548680"/>
            <a:ext cx="871296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b="1" dirty="0">
                <a:solidFill>
                  <a:srgbClr val="3333CC"/>
                </a:solidFill>
                <a:latin typeface="Comic Sans MS" pitchFamily="66" charset="0"/>
              </a:rPr>
              <a:t>2. Desde un punto de vista </a:t>
            </a:r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</a:rPr>
              <a:t>macro cultural el “cuerpo significante” audiovisual implica a las audiencias en su corporalidad y afectividad</a:t>
            </a:r>
          </a:p>
          <a:p>
            <a:endParaRPr lang="es-CL" sz="2400" b="1" dirty="0">
              <a:solidFill>
                <a:srgbClr val="3333CC"/>
              </a:solidFill>
              <a:latin typeface="Comic Sans MS" pitchFamily="66" charset="0"/>
            </a:endParaRPr>
          </a:p>
          <a:p>
            <a:endParaRPr lang="es-CL" sz="2400" b="1" dirty="0">
              <a:solidFill>
                <a:srgbClr val="3333CC"/>
              </a:solidFill>
              <a:latin typeface="Comic Sans MS" pitchFamily="66" charset="0"/>
            </a:endParaRPr>
          </a:p>
          <a:p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</a:rPr>
              <a:t>Los signos interpelan identidad y </a:t>
            </a:r>
            <a:r>
              <a:rPr lang="es-CL" sz="2400" b="1" dirty="0" err="1" smtClean="0">
                <a:solidFill>
                  <a:srgbClr val="3333CC"/>
                </a:solidFill>
                <a:latin typeface="Comic Sans MS" pitchFamily="66" charset="0"/>
              </a:rPr>
              <a:t>autoconcepción</a:t>
            </a:r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</a:rPr>
              <a:t>  afectivo-corporal de hombre y mujer de una manera inédita ya que son signos dinámicos, amplificados, emocionales, en historias que permiten reconocimiento e identificación</a:t>
            </a:r>
            <a:endParaRPr lang="es-CL" sz="2400" b="1" dirty="0">
              <a:solidFill>
                <a:srgbClr val="3333CC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333980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4"/>
          <p:cNvSpPr txBox="1">
            <a:spLocks noChangeArrowheads="1"/>
          </p:cNvSpPr>
          <p:nvPr/>
        </p:nvSpPr>
        <p:spPr bwMode="auto">
          <a:xfrm>
            <a:off x="250825" y="476250"/>
            <a:ext cx="8569325" cy="304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rgbClr val="3333CC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="1">
                <a:solidFill>
                  <a:srgbClr val="3333CC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="1">
                <a:solidFill>
                  <a:srgbClr val="3333CC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="1">
                <a:solidFill>
                  <a:srgbClr val="3333CC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="1">
                <a:solidFill>
                  <a:srgbClr val="3333CC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3333CC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3333CC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3333CC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3333CC"/>
                </a:solidFill>
                <a:latin typeface="Comic Sans MS" pitchFamily="66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s-CL" dirty="0" smtClean="0"/>
              <a:t>Hipótesis: el lenguaje audiovisual actual penetra masivamente en el hogar y “el cuerpo significante” implica con nuevas concepciones culturales acerca de la corporalidad y emocionalidad</a:t>
            </a:r>
          </a:p>
          <a:p>
            <a:pPr>
              <a:spcBef>
                <a:spcPct val="50000"/>
              </a:spcBef>
            </a:pPr>
            <a:r>
              <a:rPr lang="es-CL" dirty="0" smtClean="0"/>
              <a:t>La </a:t>
            </a:r>
            <a:r>
              <a:rPr lang="es-CL" dirty="0" smtClean="0"/>
              <a:t>consciencia comienza con la emoción </a:t>
            </a:r>
            <a:r>
              <a:rPr lang="es-CL" dirty="0" err="1" smtClean="0"/>
              <a:t>corporalizada</a:t>
            </a:r>
            <a:r>
              <a:rPr lang="es-CL" dirty="0" smtClean="0"/>
              <a:t>   </a:t>
            </a:r>
          </a:p>
          <a:p>
            <a:pPr>
              <a:spcBef>
                <a:spcPct val="50000"/>
              </a:spcBef>
            </a:pPr>
            <a:r>
              <a:rPr lang="es-CL" dirty="0" smtClean="0"/>
              <a:t>Cambio cultural más amplio: </a:t>
            </a:r>
            <a:r>
              <a:rPr lang="es-CL" dirty="0" smtClean="0"/>
              <a:t>los signos implican una comprensión diferente </a:t>
            </a:r>
            <a:r>
              <a:rPr lang="es-CL" dirty="0" smtClean="0"/>
              <a:t>de la corporalidad sexualidad</a:t>
            </a:r>
          </a:p>
        </p:txBody>
      </p:sp>
    </p:spTree>
    <p:extLst>
      <p:ext uri="{BB962C8B-B14F-4D97-AF65-F5344CB8AC3E}">
        <p14:creationId xmlns="" xmlns:p14="http://schemas.microsoft.com/office/powerpoint/2010/main" val="935456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4"/>
          <p:cNvSpPr txBox="1">
            <a:spLocks noChangeArrowheads="1"/>
          </p:cNvSpPr>
          <p:nvPr/>
        </p:nvSpPr>
        <p:spPr bwMode="auto">
          <a:xfrm>
            <a:off x="179511" y="296204"/>
            <a:ext cx="8784978" cy="6629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accent2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="1">
                <a:solidFill>
                  <a:schemeClr val="accent2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="1">
                <a:solidFill>
                  <a:schemeClr val="accent2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="1">
                <a:solidFill>
                  <a:schemeClr val="accent2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="1">
                <a:solidFill>
                  <a:schemeClr val="accent2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accent2"/>
                </a:solidFill>
                <a:latin typeface="Comic Sans MS" pitchFamily="66" charset="0"/>
              </a:defRPr>
            </a:lvl9pPr>
          </a:lstStyle>
          <a:p>
            <a:pPr algn="ctr" eaLnBrk="1" fontAlgn="base" hangingPunct="1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</a:pPr>
            <a:r>
              <a:rPr lang="es-CL" dirty="0" smtClean="0">
                <a:solidFill>
                  <a:srgbClr val="3333CC"/>
                </a:solidFill>
              </a:rPr>
              <a:t>5</a:t>
            </a:r>
            <a:r>
              <a:rPr lang="es-CL" dirty="0" smtClean="0">
                <a:solidFill>
                  <a:srgbClr val="3333CC"/>
                </a:solidFill>
              </a:rPr>
              <a:t>. </a:t>
            </a:r>
            <a:r>
              <a:rPr lang="es-CL" dirty="0" smtClean="0">
                <a:solidFill>
                  <a:srgbClr val="3333CC"/>
                </a:solidFill>
              </a:rPr>
              <a:t>Tecnología digital: integración </a:t>
            </a:r>
            <a:r>
              <a:rPr lang="es-CL" dirty="0" err="1" smtClean="0">
                <a:solidFill>
                  <a:srgbClr val="3333CC"/>
                </a:solidFill>
              </a:rPr>
              <a:t>multimedial</a:t>
            </a:r>
            <a:r>
              <a:rPr lang="es-CL" dirty="0" smtClean="0">
                <a:solidFill>
                  <a:srgbClr val="3333CC"/>
                </a:solidFill>
              </a:rPr>
              <a:t> y global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s-CL" dirty="0">
              <a:solidFill>
                <a:srgbClr val="3333CC"/>
              </a:solidFill>
            </a:endParaRPr>
          </a:p>
          <a:p>
            <a:pPr marL="342900" indent="-342900" eaLnBrk="1" fontAlgn="base" hangingPunct="1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es-ES_tradnl" dirty="0" smtClean="0">
                <a:solidFill>
                  <a:srgbClr val="3333CC"/>
                </a:solidFill>
              </a:rPr>
              <a:t>Integración lenguajes: audiovisual + alfa-numérico + </a:t>
            </a:r>
            <a:r>
              <a:rPr lang="es-ES_tradnl" u="sng" dirty="0" smtClean="0">
                <a:solidFill>
                  <a:srgbClr val="3333CC"/>
                </a:solidFill>
              </a:rPr>
              <a:t>táctil</a:t>
            </a:r>
            <a:r>
              <a:rPr lang="es-ES_tradnl" dirty="0" smtClean="0">
                <a:solidFill>
                  <a:srgbClr val="3333CC"/>
                </a:solidFill>
              </a:rPr>
              <a:t> </a:t>
            </a:r>
            <a:r>
              <a:rPr lang="es-ES_tradnl" dirty="0">
                <a:solidFill>
                  <a:srgbClr val="3333CC"/>
                </a:solidFill>
              </a:rPr>
              <a:t>(</a:t>
            </a:r>
            <a:r>
              <a:rPr lang="es-ES_tradnl" dirty="0" err="1">
                <a:solidFill>
                  <a:srgbClr val="3333CC"/>
                </a:solidFill>
              </a:rPr>
              <a:t>push-touch</a:t>
            </a:r>
            <a:r>
              <a:rPr lang="es-ES_tradnl" dirty="0">
                <a:solidFill>
                  <a:srgbClr val="3333CC"/>
                </a:solidFill>
              </a:rPr>
              <a:t>): </a:t>
            </a:r>
            <a:endParaRPr lang="es-ES_tradnl" dirty="0" smtClean="0">
              <a:solidFill>
                <a:srgbClr val="3333CC"/>
              </a:solidFill>
            </a:endParaRPr>
          </a:p>
          <a:p>
            <a:pPr marL="342900" indent="-342900" eaLnBrk="1" fontAlgn="base" hangingPunct="1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es-ES_tradnl" dirty="0">
              <a:solidFill>
                <a:srgbClr val="3333CC"/>
              </a:solidFill>
            </a:endParaRPr>
          </a:p>
          <a:p>
            <a:pPr marL="342900" indent="-342900" eaLnBrk="1" fontAlgn="base" hangingPunct="1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es-ES_tradnl" dirty="0" smtClean="0">
                <a:solidFill>
                  <a:srgbClr val="3333CC"/>
                </a:solidFill>
              </a:rPr>
              <a:t>Recuperación de lenguaje lecto-escrito en otro soporte</a:t>
            </a:r>
            <a:endParaRPr lang="es-ES_tradnl" dirty="0">
              <a:solidFill>
                <a:srgbClr val="3333CC"/>
              </a:solidFill>
            </a:endParaRPr>
          </a:p>
          <a:p>
            <a:pPr marL="342900" indent="-342900" eaLnBrk="1" fontAlgn="base" hangingPunct="1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FontTx/>
              <a:buChar char="-"/>
            </a:pPr>
            <a:r>
              <a:rPr lang="es-CL" u="sng" dirty="0" smtClean="0">
                <a:solidFill>
                  <a:srgbClr val="3333CC"/>
                </a:solidFill>
              </a:rPr>
              <a:t>Celular</a:t>
            </a:r>
            <a:r>
              <a:rPr lang="es-CL" dirty="0" smtClean="0">
                <a:solidFill>
                  <a:srgbClr val="3333CC"/>
                </a:solidFill>
              </a:rPr>
              <a:t> e </a:t>
            </a:r>
            <a:r>
              <a:rPr lang="es-CL" u="sng" dirty="0" smtClean="0">
                <a:solidFill>
                  <a:srgbClr val="3333CC"/>
                </a:solidFill>
              </a:rPr>
              <a:t>Internet</a:t>
            </a:r>
            <a:r>
              <a:rPr lang="es-CL" dirty="0">
                <a:solidFill>
                  <a:srgbClr val="3333CC"/>
                </a:solidFill>
              </a:rPr>
              <a:t>: teléfono</a:t>
            </a:r>
            <a:r>
              <a:rPr lang="es-CL" dirty="0" smtClean="0">
                <a:solidFill>
                  <a:srgbClr val="3333CC"/>
                </a:solidFill>
              </a:rPr>
              <a:t>, radio, cámara de foto y video, TV, email, datos y mensajes lecto-escritos, juegos, ficción</a:t>
            </a:r>
          </a:p>
          <a:p>
            <a:pPr marL="342900" indent="-342900" eaLnBrk="1" fontAlgn="base" hangingPunct="1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buFontTx/>
              <a:buChar char="-"/>
            </a:pPr>
            <a:r>
              <a:rPr lang="es-CL" dirty="0" smtClean="0">
                <a:solidFill>
                  <a:srgbClr val="3333CC"/>
                </a:solidFill>
              </a:rPr>
              <a:t>El libro en </a:t>
            </a:r>
            <a:r>
              <a:rPr lang="es-CL" dirty="0" err="1" smtClean="0">
                <a:solidFill>
                  <a:srgbClr val="3333CC"/>
                </a:solidFill>
              </a:rPr>
              <a:t>tablet</a:t>
            </a:r>
            <a:r>
              <a:rPr lang="es-CL" dirty="0" smtClean="0">
                <a:solidFill>
                  <a:srgbClr val="3333CC"/>
                </a:solidFill>
              </a:rPr>
              <a:t> cambiará hacia integrar audiovisual y animación</a:t>
            </a:r>
          </a:p>
          <a:p>
            <a:pPr marL="342900" indent="-342900" eaLnBrk="1" fontAlgn="base" hangingPunct="1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es-CL" dirty="0" smtClean="0">
              <a:solidFill>
                <a:srgbClr val="3333CC"/>
              </a:solidFill>
            </a:endParaRPr>
          </a:p>
          <a:p>
            <a:pPr marL="342900" indent="-342900" eaLnBrk="1" fontAlgn="base" hangingPunct="1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es-CL" dirty="0" smtClean="0">
                <a:solidFill>
                  <a:srgbClr val="3333CC"/>
                </a:solidFill>
              </a:rPr>
              <a:t>El internauta crea y edita textos escritos, videos, ficción, documental, música,</a:t>
            </a:r>
          </a:p>
          <a:p>
            <a:pPr marL="342900" indent="-342900" eaLnBrk="1" fontAlgn="base" hangingPunct="1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es-CL" dirty="0">
              <a:solidFill>
                <a:srgbClr val="3333CC"/>
              </a:solidFill>
            </a:endParaRPr>
          </a:p>
          <a:p>
            <a:pPr marL="342900" indent="-342900" eaLnBrk="1" fontAlgn="base" hangingPunct="1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es-CL" u="sng" dirty="0" smtClean="0">
                <a:solidFill>
                  <a:srgbClr val="3333CC"/>
                </a:solidFill>
              </a:rPr>
              <a:t>Video juegos</a:t>
            </a:r>
            <a:r>
              <a:rPr lang="es-CL" dirty="0" smtClean="0">
                <a:solidFill>
                  <a:srgbClr val="3333CC"/>
                </a:solidFill>
              </a:rPr>
              <a:t>: operatividad y aprendizaje por la prueba de si mismo – sentimiento de capacidad	</a:t>
            </a:r>
          </a:p>
        </p:txBody>
      </p:sp>
    </p:spTree>
    <p:extLst>
      <p:ext uri="{BB962C8B-B14F-4D97-AF65-F5344CB8AC3E}">
        <p14:creationId xmlns="" xmlns:p14="http://schemas.microsoft.com/office/powerpoint/2010/main" val="961270295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51520" y="548680"/>
            <a:ext cx="864096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CL" sz="2400" b="1" dirty="0">
                <a:solidFill>
                  <a:srgbClr val="3333CC"/>
                </a:solidFill>
                <a:latin typeface="Comic Sans MS" pitchFamily="66" charset="0"/>
              </a:rPr>
              <a:t>Implicancia del receptor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CL" sz="2400" b="1" dirty="0">
              <a:solidFill>
                <a:srgbClr val="3333CC"/>
              </a:solidFill>
              <a:latin typeface="Comic Sans MS" pitchFamily="66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es-CL" sz="2400" b="1" u="sng" dirty="0" smtClean="0">
                <a:solidFill>
                  <a:srgbClr val="3333CC"/>
                </a:solidFill>
                <a:latin typeface="Comic Sans MS" pitchFamily="66" charset="0"/>
              </a:rPr>
              <a:t>Revalorización del </a:t>
            </a:r>
            <a:r>
              <a:rPr lang="es-CL" sz="2400" b="1" u="sng" dirty="0">
                <a:solidFill>
                  <a:srgbClr val="3333CC"/>
                </a:solidFill>
                <a:latin typeface="Comic Sans MS" pitchFamily="66" charset="0"/>
              </a:rPr>
              <a:t>hogar</a:t>
            </a:r>
            <a:r>
              <a:rPr lang="es-CL" sz="2400" b="1" dirty="0">
                <a:solidFill>
                  <a:srgbClr val="3333CC"/>
                </a:solidFill>
                <a:latin typeface="Comic Sans MS" pitchFamily="66" charset="0"/>
              </a:rPr>
              <a:t>: centro de trabajo </a:t>
            </a:r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</a:rPr>
              <a:t>- de </a:t>
            </a:r>
            <a:r>
              <a:rPr lang="es-CL" sz="2400" b="1" dirty="0">
                <a:solidFill>
                  <a:srgbClr val="3333CC"/>
                </a:solidFill>
                <a:latin typeface="Comic Sans MS" pitchFamily="66" charset="0"/>
              </a:rPr>
              <a:t>entretención </a:t>
            </a:r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</a:rPr>
              <a:t>– de soporte afectivo</a:t>
            </a:r>
            <a:endParaRPr lang="es-CL" sz="2400" b="1" dirty="0">
              <a:solidFill>
                <a:srgbClr val="3333CC"/>
              </a:solidFill>
              <a:latin typeface="Comic Sans MS" pitchFamily="66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CL" sz="2400" b="1" dirty="0" smtClean="0">
              <a:solidFill>
                <a:srgbClr val="3333CC"/>
              </a:solidFill>
              <a:latin typeface="Comic Sans MS" pitchFamily="66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</a:rPr>
              <a:t>- Portabilidad</a:t>
            </a:r>
            <a:r>
              <a:rPr lang="es-CL" sz="2400" b="1" dirty="0">
                <a:solidFill>
                  <a:srgbClr val="3333CC"/>
                </a:solidFill>
                <a:latin typeface="Comic Sans MS" pitchFamily="66" charset="0"/>
              </a:rPr>
              <a:t>: </a:t>
            </a:r>
            <a:r>
              <a:rPr lang="es-CL" sz="2400" b="1" u="sng" dirty="0">
                <a:solidFill>
                  <a:srgbClr val="3333CC"/>
                </a:solidFill>
                <a:latin typeface="Comic Sans MS" pitchFamily="66" charset="0"/>
              </a:rPr>
              <a:t>ubicuidad</a:t>
            </a:r>
            <a:r>
              <a:rPr lang="es-CL" sz="2400" b="1" dirty="0">
                <a:solidFill>
                  <a:srgbClr val="3333CC"/>
                </a:solidFill>
                <a:latin typeface="Comic Sans MS" pitchFamily="66" charset="0"/>
              </a:rPr>
              <a:t> de emisor/receptor</a:t>
            </a:r>
          </a:p>
          <a:p>
            <a:pPr marL="342900" indent="-342900" fontAlgn="base">
              <a:spcBef>
                <a:spcPct val="50000"/>
              </a:spcBef>
              <a:spcAft>
                <a:spcPct val="0"/>
              </a:spcAft>
              <a:buFontTx/>
              <a:buChar char="-"/>
            </a:pPr>
            <a:r>
              <a:rPr lang="es-CL" sz="2400" b="1" u="sng" dirty="0" smtClean="0">
                <a:solidFill>
                  <a:srgbClr val="3333CC"/>
                </a:solidFill>
                <a:latin typeface="Comic Sans MS" pitchFamily="66" charset="0"/>
              </a:rPr>
              <a:t>Operadores </a:t>
            </a:r>
            <a:r>
              <a:rPr lang="es-CL" sz="2400" b="1" u="sng" dirty="0">
                <a:solidFill>
                  <a:srgbClr val="3333CC"/>
                </a:solidFill>
                <a:latin typeface="Comic Sans MS" pitchFamily="66" charset="0"/>
              </a:rPr>
              <a:t>activos</a:t>
            </a:r>
            <a:r>
              <a:rPr lang="es-CL" sz="2400" b="1" dirty="0">
                <a:solidFill>
                  <a:srgbClr val="3333CC"/>
                </a:solidFill>
                <a:latin typeface="Comic Sans MS" pitchFamily="66" charset="0"/>
              </a:rPr>
              <a:t> y </a:t>
            </a:r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</a:rPr>
              <a:t>competentes, no </a:t>
            </a:r>
            <a:r>
              <a:rPr lang="es-CL" sz="2400" b="1" dirty="0">
                <a:solidFill>
                  <a:srgbClr val="3333CC"/>
                </a:solidFill>
                <a:latin typeface="Comic Sans MS" pitchFamily="66" charset="0"/>
              </a:rPr>
              <a:t>solo </a:t>
            </a:r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</a:rPr>
              <a:t>audiencias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</a:rPr>
              <a:t>- </a:t>
            </a:r>
            <a:r>
              <a:rPr lang="es-CL" sz="2400" b="1" dirty="0">
                <a:solidFill>
                  <a:srgbClr val="3333CC"/>
                </a:solidFill>
                <a:latin typeface="Comic Sans MS" pitchFamily="66" charset="0"/>
              </a:rPr>
              <a:t>Redes digitales </a:t>
            </a:r>
            <a:r>
              <a:rPr lang="es-CL" sz="2400" b="1" u="sng" dirty="0">
                <a:solidFill>
                  <a:srgbClr val="3333CC"/>
                </a:solidFill>
                <a:latin typeface="Comic Sans MS" pitchFamily="66" charset="0"/>
              </a:rPr>
              <a:t>globales</a:t>
            </a:r>
          </a:p>
          <a:p>
            <a:pPr marL="342900" indent="-342900" fontAlgn="base">
              <a:spcBef>
                <a:spcPct val="50000"/>
              </a:spcBef>
              <a:spcAft>
                <a:spcPct val="0"/>
              </a:spcAft>
              <a:buFontTx/>
              <a:buChar char="-"/>
            </a:pPr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</a:rPr>
              <a:t>Cultura </a:t>
            </a:r>
            <a:r>
              <a:rPr lang="es-CL" sz="2400" b="1" u="sng" dirty="0" smtClean="0">
                <a:solidFill>
                  <a:srgbClr val="3333CC"/>
                </a:solidFill>
                <a:latin typeface="Comic Sans MS" pitchFamily="66" charset="0"/>
              </a:rPr>
              <a:t>transparente</a:t>
            </a:r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</a:rPr>
              <a:t> por la interconexión informativa</a:t>
            </a:r>
          </a:p>
          <a:p>
            <a:pPr marL="800100" lvl="1" indent="-342900" fontAlgn="base">
              <a:spcBef>
                <a:spcPct val="50000"/>
              </a:spcBef>
              <a:spcAft>
                <a:spcPct val="0"/>
              </a:spcAft>
              <a:buFontTx/>
              <a:buChar char="-"/>
            </a:pPr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</a:rPr>
              <a:t>Libros y periódicos en soporte digital</a:t>
            </a:r>
          </a:p>
          <a:p>
            <a:pPr marL="800100" lvl="1" indent="-342900" fontAlgn="base">
              <a:spcBef>
                <a:spcPct val="50000"/>
              </a:spcBef>
              <a:spcAft>
                <a:spcPct val="0"/>
              </a:spcAft>
              <a:buFontTx/>
              <a:buChar char="-"/>
            </a:pPr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</a:rPr>
              <a:t>Muchos pueden leer y escribir: decir y contradecir</a:t>
            </a:r>
            <a:endParaRPr lang="es-ES" sz="2400" b="1" dirty="0">
              <a:solidFill>
                <a:srgbClr val="3333CC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00727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23528" y="332656"/>
            <a:ext cx="8568952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</a:rPr>
              <a:t>¿Cómo comprender los cambios culturales y a este </a:t>
            </a:r>
            <a:r>
              <a:rPr lang="es-CL" sz="2400" b="1" dirty="0">
                <a:solidFill>
                  <a:srgbClr val="3333CC"/>
                </a:solidFill>
                <a:latin typeface="Comic Sans MS" pitchFamily="66" charset="0"/>
              </a:rPr>
              <a:t>nuevo </a:t>
            </a:r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</a:rPr>
              <a:t>emisor/receptor digital?</a:t>
            </a:r>
          </a:p>
          <a:p>
            <a:pPr algn="ctr"/>
            <a:endParaRPr lang="es-CL" sz="2400" b="1" dirty="0">
              <a:solidFill>
                <a:srgbClr val="3333CC"/>
              </a:solidFill>
              <a:latin typeface="Comic Sans MS" pitchFamily="66" charset="0"/>
            </a:endParaRPr>
          </a:p>
          <a:p>
            <a:pPr algn="ctr"/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</a:rPr>
              <a:t>Estamos en pleno cambio y no tenemos perspectiva temporal</a:t>
            </a:r>
          </a:p>
          <a:p>
            <a:pPr algn="ctr"/>
            <a:endParaRPr lang="es-CL" sz="2400" b="1" dirty="0">
              <a:solidFill>
                <a:srgbClr val="3333CC"/>
              </a:solidFill>
              <a:latin typeface="Comic Sans MS" pitchFamily="66" charset="0"/>
            </a:endParaRPr>
          </a:p>
          <a:p>
            <a:pPr algn="ctr"/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</a:rPr>
              <a:t>Pero podemos </a:t>
            </a:r>
            <a:r>
              <a:rPr lang="es-CL" sz="2400" b="1" u="sng" dirty="0" smtClean="0">
                <a:solidFill>
                  <a:srgbClr val="3333CC"/>
                </a:solidFill>
                <a:latin typeface="Comic Sans MS" pitchFamily="66" charset="0"/>
              </a:rPr>
              <a:t>especular</a:t>
            </a:r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</a:rPr>
              <a:t> hipótesis</a:t>
            </a:r>
          </a:p>
          <a:p>
            <a:pPr algn="ctr"/>
            <a:endParaRPr lang="es-CL" sz="2400" b="1" dirty="0">
              <a:solidFill>
                <a:srgbClr val="3333CC"/>
              </a:solidFill>
              <a:latin typeface="Comic Sans MS" pitchFamily="66" charset="0"/>
            </a:endParaRPr>
          </a:p>
          <a:p>
            <a:pPr algn="ctr"/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</a:rPr>
              <a:t>Lo global digital permite una “catolicidad” inédita en relaciones – acceso e intercambio. </a:t>
            </a:r>
          </a:p>
          <a:p>
            <a:pPr algn="ctr"/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</a:rPr>
              <a:t>El eurocentrismo será difícilmente sustentable</a:t>
            </a:r>
          </a:p>
          <a:p>
            <a:pPr algn="ctr"/>
            <a:endParaRPr lang="es-CL" sz="2400" b="1" dirty="0">
              <a:solidFill>
                <a:srgbClr val="3333CC"/>
              </a:solidFill>
              <a:latin typeface="Comic Sans MS" pitchFamily="66" charset="0"/>
            </a:endParaRPr>
          </a:p>
          <a:p>
            <a:pPr algn="ctr"/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</a:rPr>
              <a:t>La red puede permitir una enorme actuación de los laicos y no solo del personal consagrado</a:t>
            </a:r>
          </a:p>
          <a:p>
            <a:pPr algn="ctr"/>
            <a:endParaRPr lang="es-CL" sz="2400" b="1" dirty="0">
              <a:solidFill>
                <a:srgbClr val="3333CC"/>
              </a:solidFill>
              <a:latin typeface="Comic Sans MS" pitchFamily="66" charset="0"/>
            </a:endParaRPr>
          </a:p>
          <a:p>
            <a:pPr algn="ctr"/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</a:rPr>
              <a:t>La transparencia hace accesible la información actual e histórica</a:t>
            </a:r>
            <a:endParaRPr lang="es-CL" sz="2400" b="1" dirty="0">
              <a:solidFill>
                <a:srgbClr val="3333CC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102668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23528" y="612845"/>
            <a:ext cx="849694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CL" sz="2400" b="1" dirty="0">
                <a:solidFill>
                  <a:srgbClr val="3333CC"/>
                </a:solidFill>
                <a:latin typeface="Comic Sans MS" pitchFamily="66" charset="0"/>
              </a:rPr>
              <a:t>6</a:t>
            </a:r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</a:rPr>
              <a:t>. </a:t>
            </a:r>
            <a:r>
              <a:rPr lang="es-CL" sz="2400" b="1" dirty="0">
                <a:solidFill>
                  <a:srgbClr val="3333CC"/>
                </a:solidFill>
                <a:latin typeface="Comic Sans MS" pitchFamily="66" charset="0"/>
              </a:rPr>
              <a:t>Neurobiología y recepción</a:t>
            </a:r>
          </a:p>
          <a:p>
            <a:pPr lvl="0" algn="ctr"/>
            <a:endParaRPr lang="es-CL" sz="2400" b="1" dirty="0">
              <a:solidFill>
                <a:srgbClr val="3333CC"/>
              </a:solidFill>
              <a:latin typeface="Comic Sans MS" pitchFamily="66" charset="0"/>
            </a:endParaRPr>
          </a:p>
          <a:p>
            <a:pPr lvl="0" algn="ctr"/>
            <a:r>
              <a:rPr lang="es-CL" sz="2400" b="1" dirty="0">
                <a:solidFill>
                  <a:srgbClr val="3333CC"/>
                </a:solidFill>
                <a:latin typeface="Comic Sans MS" pitchFamily="66" charset="0"/>
              </a:rPr>
              <a:t>La neurobiología reciente ayuda a entendernos mejor y me atrevo a recurrir a algunos elementos para intentar comprender al actual “homo </a:t>
            </a:r>
            <a:r>
              <a:rPr lang="es-CL" sz="2400" b="1" dirty="0" err="1">
                <a:solidFill>
                  <a:srgbClr val="3333CC"/>
                </a:solidFill>
                <a:latin typeface="Comic Sans MS" pitchFamily="66" charset="0"/>
              </a:rPr>
              <a:t>digitalis</a:t>
            </a:r>
            <a:r>
              <a:rPr lang="es-CL" sz="2400" b="1" dirty="0">
                <a:solidFill>
                  <a:srgbClr val="3333CC"/>
                </a:solidFill>
                <a:latin typeface="Comic Sans MS" pitchFamily="66" charset="0"/>
              </a:rPr>
              <a:t>”</a:t>
            </a:r>
          </a:p>
          <a:p>
            <a:pPr lvl="0" algn="ctr"/>
            <a:endParaRPr lang="es-CL" sz="2400" b="1" dirty="0">
              <a:solidFill>
                <a:srgbClr val="3333CC"/>
              </a:solidFill>
              <a:latin typeface="Comic Sans MS" pitchFamily="66" charset="0"/>
            </a:endParaRPr>
          </a:p>
          <a:p>
            <a:pPr lvl="0" algn="ctr"/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</a:rPr>
              <a:t>a) Nuestro cerebro está diseñado para aprender </a:t>
            </a:r>
            <a:r>
              <a:rPr lang="es-CL" sz="2400" b="1" dirty="0">
                <a:solidFill>
                  <a:srgbClr val="3333CC"/>
                </a:solidFill>
                <a:latin typeface="Comic Sans MS" pitchFamily="66" charset="0"/>
              </a:rPr>
              <a:t>y </a:t>
            </a:r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</a:rPr>
              <a:t>conservar </a:t>
            </a:r>
            <a:r>
              <a:rPr lang="es-CL" sz="2400" b="1" dirty="0">
                <a:solidFill>
                  <a:srgbClr val="3333CC"/>
                </a:solidFill>
                <a:latin typeface="Comic Sans MS" pitchFamily="66" charset="0"/>
              </a:rPr>
              <a:t>los </a:t>
            </a:r>
            <a:r>
              <a:rPr lang="es-CL" sz="2400" b="1" u="sng" dirty="0">
                <a:solidFill>
                  <a:srgbClr val="3333CC"/>
                </a:solidFill>
                <a:latin typeface="Comic Sans MS" pitchFamily="66" charset="0"/>
              </a:rPr>
              <a:t>aprendizajes significativos </a:t>
            </a:r>
            <a:r>
              <a:rPr lang="es-CL" sz="2400" b="1" dirty="0">
                <a:solidFill>
                  <a:srgbClr val="3333CC"/>
                </a:solidFill>
                <a:latin typeface="Comic Sans MS" pitchFamily="66" charset="0"/>
              </a:rPr>
              <a:t>para la vida: los que ayudan a vivir, a enfrentar los desafíos de la vida personal y social</a:t>
            </a:r>
            <a:endParaRPr lang="es-ES" sz="2400" b="1" u="sng" dirty="0">
              <a:solidFill>
                <a:srgbClr val="3333CC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50846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87524" y="332656"/>
            <a:ext cx="8568952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</a:rPr>
              <a:t>Si se quiere comunicar en </a:t>
            </a:r>
            <a:r>
              <a:rPr lang="es-CL" sz="2400" b="1" dirty="0">
                <a:solidFill>
                  <a:srgbClr val="3333CC"/>
                </a:solidFill>
                <a:latin typeface="Comic Sans MS" pitchFamily="66" charset="0"/>
              </a:rPr>
              <a:t>e</a:t>
            </a:r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</a:rPr>
              <a:t>l </a:t>
            </a:r>
            <a:r>
              <a:rPr lang="es-CL" sz="2400" b="1" dirty="0">
                <a:solidFill>
                  <a:srgbClr val="3333CC"/>
                </a:solidFill>
                <a:latin typeface="Comic Sans MS" pitchFamily="66" charset="0"/>
              </a:rPr>
              <a:t>ambiente </a:t>
            </a:r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</a:rPr>
              <a:t>digital hay que segmentar a las audiencias y sus intereses</a:t>
            </a:r>
          </a:p>
          <a:p>
            <a:endParaRPr lang="es-CL" sz="2400" b="1" dirty="0">
              <a:solidFill>
                <a:srgbClr val="3333CC"/>
              </a:solidFill>
              <a:latin typeface="Comic Sans MS" pitchFamily="66" charset="0"/>
            </a:endParaRPr>
          </a:p>
          <a:p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</a:rPr>
              <a:t>La audiencia se conectará con lo que sea significativo para ella</a:t>
            </a:r>
          </a:p>
          <a:p>
            <a:endParaRPr lang="es-CL" sz="2400" b="1" dirty="0">
              <a:solidFill>
                <a:srgbClr val="3333CC"/>
              </a:solidFill>
              <a:latin typeface="Comic Sans MS" pitchFamily="66" charset="0"/>
            </a:endParaRPr>
          </a:p>
          <a:p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</a:rPr>
              <a:t>Hablar </a:t>
            </a:r>
            <a:r>
              <a:rPr lang="es-CL" sz="2400" b="1" u="sng" dirty="0" smtClean="0">
                <a:solidFill>
                  <a:srgbClr val="3333CC"/>
                </a:solidFill>
                <a:latin typeface="Comic Sans MS" pitchFamily="66" charset="0"/>
              </a:rPr>
              <a:t>a</a:t>
            </a:r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</a:rPr>
              <a:t>:  	sociedad cristiana</a:t>
            </a:r>
          </a:p>
          <a:p>
            <a:r>
              <a:rPr lang="es-CL" sz="2400" b="1" dirty="0">
                <a:solidFill>
                  <a:srgbClr val="3333CC"/>
                </a:solidFill>
                <a:latin typeface="Comic Sans MS" pitchFamily="66" charset="0"/>
              </a:rPr>
              <a:t>	</a:t>
            </a:r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</a:rPr>
              <a:t>	sociedad </a:t>
            </a:r>
            <a:r>
              <a:rPr lang="es-CL" sz="2400" b="1" dirty="0" err="1" smtClean="0">
                <a:solidFill>
                  <a:srgbClr val="3333CC"/>
                </a:solidFill>
                <a:latin typeface="Comic Sans MS" pitchFamily="66" charset="0"/>
              </a:rPr>
              <a:t>postcristiana</a:t>
            </a:r>
            <a:endParaRPr lang="es-CL" sz="2400" b="1" dirty="0" smtClean="0">
              <a:solidFill>
                <a:srgbClr val="3333CC"/>
              </a:solidFill>
              <a:latin typeface="Comic Sans MS" pitchFamily="66" charset="0"/>
            </a:endParaRPr>
          </a:p>
          <a:p>
            <a:r>
              <a:rPr lang="es-CL" sz="2400" b="1" dirty="0">
                <a:solidFill>
                  <a:srgbClr val="3333CC"/>
                </a:solidFill>
                <a:latin typeface="Comic Sans MS" pitchFamily="66" charset="0"/>
              </a:rPr>
              <a:t>	</a:t>
            </a:r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</a:rPr>
              <a:t>	sociedad diferente al cristianismo (Asia)	</a:t>
            </a:r>
          </a:p>
          <a:p>
            <a:endParaRPr lang="es-CL" sz="2400" b="1" u="sng" dirty="0">
              <a:solidFill>
                <a:srgbClr val="3333CC"/>
              </a:solidFill>
              <a:latin typeface="Comic Sans MS" pitchFamily="66" charset="0"/>
            </a:endParaRPr>
          </a:p>
          <a:p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</a:rPr>
              <a:t>Hablar </a:t>
            </a:r>
            <a:r>
              <a:rPr lang="es-CL" sz="2400" b="1" u="sng" dirty="0" smtClean="0">
                <a:solidFill>
                  <a:srgbClr val="3333CC"/>
                </a:solidFill>
                <a:latin typeface="Comic Sans MS" pitchFamily="66" charset="0"/>
              </a:rPr>
              <a:t>de</a:t>
            </a:r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</a:rPr>
              <a:t> lo significativo</a:t>
            </a:r>
          </a:p>
          <a:p>
            <a:endParaRPr lang="es-CL" sz="2400" b="1" dirty="0">
              <a:solidFill>
                <a:srgbClr val="3333CC"/>
              </a:solidFill>
              <a:latin typeface="Comic Sans MS" pitchFamily="66" charset="0"/>
            </a:endParaRPr>
          </a:p>
          <a:p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</a:rPr>
              <a:t>b) No se habla a un internauta vacío sino </a:t>
            </a:r>
            <a:r>
              <a:rPr lang="es-CL" sz="2400" b="1" u="sng" dirty="0" smtClean="0">
                <a:solidFill>
                  <a:srgbClr val="3333CC"/>
                </a:solidFill>
                <a:latin typeface="Comic Sans MS" pitchFamily="66" charset="0"/>
              </a:rPr>
              <a:t>activo y con intereses</a:t>
            </a:r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</a:rPr>
              <a:t>: La sicología cognitiva señala que el 75% de la percepción proviene de información interna – solo 25% de la información externa</a:t>
            </a:r>
            <a:endParaRPr lang="es-CL" sz="2400" b="1" dirty="0">
              <a:solidFill>
                <a:srgbClr val="3333CC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869607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79512" y="140633"/>
            <a:ext cx="878497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</a:rPr>
              <a:t>c) El desarrollo humano, con sus </a:t>
            </a:r>
            <a:r>
              <a:rPr lang="es-CL" sz="2400" b="1" u="sng" dirty="0" smtClean="0">
                <a:solidFill>
                  <a:srgbClr val="3333CC"/>
                </a:solidFill>
                <a:latin typeface="Comic Sans MS" pitchFamily="66" charset="0"/>
              </a:rPr>
              <a:t>potencialidades y etapas</a:t>
            </a:r>
          </a:p>
          <a:p>
            <a:pPr lvl="0"/>
            <a:endParaRPr lang="es-CL" sz="2400" b="1" dirty="0">
              <a:solidFill>
                <a:srgbClr val="3333CC"/>
              </a:solidFill>
              <a:latin typeface="Comic Sans MS" pitchFamily="66" charset="0"/>
            </a:endParaRPr>
          </a:p>
          <a:p>
            <a:pPr lvl="0"/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</a:rPr>
              <a:t>Erikson </a:t>
            </a:r>
            <a:r>
              <a:rPr lang="es-CL" sz="2400" b="1" dirty="0">
                <a:solidFill>
                  <a:srgbClr val="3333CC"/>
                </a:solidFill>
                <a:latin typeface="Comic Sans MS" pitchFamily="66" charset="0"/>
              </a:rPr>
              <a:t>y el desarrollo </a:t>
            </a:r>
            <a:r>
              <a:rPr lang="es-CL" sz="2400" b="1" dirty="0" err="1">
                <a:solidFill>
                  <a:srgbClr val="3333CC"/>
                </a:solidFill>
                <a:latin typeface="Comic Sans MS" pitchFamily="66" charset="0"/>
              </a:rPr>
              <a:t>epigenético</a:t>
            </a:r>
            <a:endParaRPr lang="es-CL" sz="2400" b="1" dirty="0">
              <a:solidFill>
                <a:srgbClr val="3333CC"/>
              </a:solidFill>
              <a:latin typeface="Comic Sans MS" pitchFamily="66" charset="0"/>
            </a:endParaRPr>
          </a:p>
          <a:p>
            <a:pPr lvl="0"/>
            <a:endParaRPr lang="es-CL" sz="2400" b="1" dirty="0">
              <a:solidFill>
                <a:srgbClr val="3333CC"/>
              </a:solidFill>
              <a:latin typeface="Comic Sans MS" pitchFamily="66" charset="0"/>
            </a:endParaRPr>
          </a:p>
          <a:p>
            <a:pPr lvl="0"/>
            <a:r>
              <a:rPr lang="es-CL" sz="2400" b="1" dirty="0">
                <a:solidFill>
                  <a:srgbClr val="3333CC"/>
                </a:solidFill>
                <a:latin typeface="Comic Sans MS" pitchFamily="66" charset="0"/>
              </a:rPr>
              <a:t>Romano </a:t>
            </a:r>
            <a:r>
              <a:rPr lang="es-CL" sz="2400" b="1" dirty="0" err="1">
                <a:solidFill>
                  <a:srgbClr val="3333CC"/>
                </a:solidFill>
                <a:latin typeface="Comic Sans MS" pitchFamily="66" charset="0"/>
              </a:rPr>
              <a:t>Guardini</a:t>
            </a:r>
            <a:r>
              <a:rPr lang="es-CL" sz="2400" b="1" dirty="0">
                <a:solidFill>
                  <a:srgbClr val="3333CC"/>
                </a:solidFill>
                <a:latin typeface="Comic Sans MS" pitchFamily="66" charset="0"/>
              </a:rPr>
              <a:t>: Las edades del </a:t>
            </a:r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</a:rPr>
              <a:t>hombre</a:t>
            </a:r>
          </a:p>
          <a:p>
            <a:pPr lvl="0"/>
            <a:endParaRPr lang="es-CL" sz="2400" b="1" dirty="0">
              <a:solidFill>
                <a:srgbClr val="3333CC"/>
              </a:solidFill>
              <a:latin typeface="Comic Sans MS" pitchFamily="66" charset="0"/>
            </a:endParaRPr>
          </a:p>
          <a:p>
            <a:pPr lvl="0"/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</a:rPr>
              <a:t>¿Qué </a:t>
            </a:r>
            <a:r>
              <a:rPr lang="es-CL" sz="2400" b="1" u="sng" dirty="0" smtClean="0">
                <a:solidFill>
                  <a:srgbClr val="3333CC"/>
                </a:solidFill>
                <a:latin typeface="Comic Sans MS" pitchFamily="66" charset="0"/>
              </a:rPr>
              <a:t>utilidad</a:t>
            </a:r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</a:rPr>
              <a:t> individual y social tiene el cristianismo para el hombre digital actual?</a:t>
            </a:r>
          </a:p>
          <a:p>
            <a:pPr lvl="0"/>
            <a:endParaRPr lang="es-CL" sz="2400" b="1" dirty="0">
              <a:solidFill>
                <a:srgbClr val="3333CC"/>
              </a:solidFill>
              <a:latin typeface="Comic Sans MS" pitchFamily="66" charset="0"/>
            </a:endParaRPr>
          </a:p>
          <a:p>
            <a:pPr lvl="0"/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</a:rPr>
              <a:t>En otras épocas había que mostrar que el cristianismo era razonable</a:t>
            </a:r>
          </a:p>
          <a:p>
            <a:pPr lvl="0"/>
            <a:endParaRPr lang="es-CL" sz="2400" b="1" dirty="0">
              <a:solidFill>
                <a:srgbClr val="3333CC"/>
              </a:solidFill>
              <a:latin typeface="Comic Sans MS" pitchFamily="66" charset="0"/>
            </a:endParaRPr>
          </a:p>
          <a:p>
            <a:pPr lvl="0"/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</a:rPr>
              <a:t>Ahora hay que persuadir de su </a:t>
            </a:r>
            <a:r>
              <a:rPr lang="es-CL" sz="2400" b="1" u="sng" dirty="0" smtClean="0">
                <a:solidFill>
                  <a:srgbClr val="3333CC"/>
                </a:solidFill>
                <a:latin typeface="Comic Sans MS" pitchFamily="66" charset="0"/>
              </a:rPr>
              <a:t>valor</a:t>
            </a:r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</a:rPr>
              <a:t> personal y social (énfasis pragmático)</a:t>
            </a:r>
          </a:p>
          <a:p>
            <a:pPr lvl="0"/>
            <a:endParaRPr lang="es-CL" sz="2400" b="1" dirty="0" smtClean="0">
              <a:solidFill>
                <a:srgbClr val="3333CC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36641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79512" y="332656"/>
            <a:ext cx="8784976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/>
              <a:t>¿</a:t>
            </a:r>
            <a:r>
              <a:rPr lang="es-CL" sz="2400" b="1" dirty="0">
                <a:solidFill>
                  <a:srgbClr val="3333CC"/>
                </a:solidFill>
                <a:latin typeface="Comic Sans MS" pitchFamily="66" charset="0"/>
              </a:rPr>
              <a:t>Qué es lo significativo del </a:t>
            </a:r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</a:rPr>
              <a:t>cristianismo</a:t>
            </a:r>
          </a:p>
          <a:p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</a:rPr>
              <a:t> </a:t>
            </a:r>
            <a:endParaRPr lang="es-CL" sz="2400" b="1" dirty="0">
              <a:solidFill>
                <a:srgbClr val="3333CC"/>
              </a:solidFill>
              <a:latin typeface="Comic Sans MS" pitchFamily="66" charset="0"/>
            </a:endParaRPr>
          </a:p>
          <a:p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</a:rPr>
              <a:t>- Para </a:t>
            </a:r>
            <a:r>
              <a:rPr lang="es-CL" sz="2400" b="1" dirty="0">
                <a:solidFill>
                  <a:srgbClr val="3333CC"/>
                </a:solidFill>
                <a:latin typeface="Comic Sans MS" pitchFamily="66" charset="0"/>
              </a:rPr>
              <a:t>un niño</a:t>
            </a:r>
          </a:p>
          <a:p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</a:rPr>
              <a:t>- Para </a:t>
            </a:r>
            <a:r>
              <a:rPr lang="es-CL" sz="2400" b="1" dirty="0">
                <a:solidFill>
                  <a:srgbClr val="3333CC"/>
                </a:solidFill>
                <a:latin typeface="Comic Sans MS" pitchFamily="66" charset="0"/>
              </a:rPr>
              <a:t>un </a:t>
            </a:r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</a:rPr>
              <a:t>joven</a:t>
            </a:r>
            <a:endParaRPr lang="es-CL" sz="2400" b="1" dirty="0">
              <a:solidFill>
                <a:srgbClr val="3333CC"/>
              </a:solidFill>
              <a:latin typeface="Comic Sans MS" pitchFamily="66" charset="0"/>
            </a:endParaRPr>
          </a:p>
          <a:p>
            <a:pPr marL="342900" indent="-342900">
              <a:buFontTx/>
              <a:buChar char="-"/>
            </a:pPr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</a:rPr>
              <a:t>Para profesionales y trabajadores</a:t>
            </a:r>
          </a:p>
          <a:p>
            <a:pPr marL="342900" indent="-342900">
              <a:buFontTx/>
              <a:buChar char="-"/>
            </a:pPr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</a:rPr>
              <a:t>Para una pareja?</a:t>
            </a:r>
          </a:p>
          <a:p>
            <a:pPr marL="342900" indent="-342900">
              <a:buFontTx/>
              <a:buChar char="-"/>
            </a:pPr>
            <a:endParaRPr lang="es-CL" sz="2400" b="1" dirty="0">
              <a:solidFill>
                <a:srgbClr val="3333CC"/>
              </a:solidFill>
              <a:latin typeface="Comic Sans MS" pitchFamily="66" charset="0"/>
            </a:endParaRPr>
          </a:p>
          <a:p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</a:rPr>
              <a:t>El ambiente digital no solo ofrece la posibilidad </a:t>
            </a:r>
            <a:r>
              <a:rPr lang="es-CL" sz="2400" b="1" u="sng" dirty="0" smtClean="0">
                <a:solidFill>
                  <a:srgbClr val="3333CC"/>
                </a:solidFill>
                <a:latin typeface="Comic Sans MS" pitchFamily="66" charset="0"/>
              </a:rPr>
              <a:t>cuantitativa</a:t>
            </a:r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</a:rPr>
              <a:t> de más voces de apóstoles y predicadores</a:t>
            </a:r>
          </a:p>
          <a:p>
            <a:endParaRPr lang="es-CL" sz="2400" b="1" dirty="0">
              <a:solidFill>
                <a:srgbClr val="3333CC"/>
              </a:solidFill>
              <a:latin typeface="Comic Sans MS" pitchFamily="66" charset="0"/>
            </a:endParaRPr>
          </a:p>
          <a:p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</a:rPr>
              <a:t>Plantea el tema </a:t>
            </a:r>
            <a:r>
              <a:rPr lang="es-CL" sz="2400" b="1" u="sng" dirty="0" smtClean="0">
                <a:solidFill>
                  <a:srgbClr val="3333CC"/>
                </a:solidFill>
                <a:latin typeface="Comic Sans MS" pitchFamily="66" charset="0"/>
              </a:rPr>
              <a:t>cualitativo</a:t>
            </a:r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</a:rPr>
              <a:t> cultural: ¿qué le dice de modo significativo el cristianismo y el Evangelio a los intereses vitales y a las competencias de los diferentes internautas?</a:t>
            </a:r>
          </a:p>
          <a:p>
            <a:endParaRPr lang="es-CL" sz="2400" b="1" dirty="0">
              <a:solidFill>
                <a:srgbClr val="3333CC"/>
              </a:solidFill>
              <a:latin typeface="Comic Sans MS" pitchFamily="66" charset="0"/>
            </a:endParaRPr>
          </a:p>
          <a:p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</a:rPr>
              <a:t>¿Qué sentido da el cristianismo a las competencias y capacidades activas de un internauta?</a:t>
            </a:r>
            <a:endParaRPr lang="es-CL" sz="2400" b="1" dirty="0">
              <a:solidFill>
                <a:srgbClr val="3333CC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593585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23528" y="548680"/>
            <a:ext cx="849694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</a:rPr>
              <a:t>d) Según </a:t>
            </a:r>
            <a:r>
              <a:rPr lang="es-CL" sz="2400" b="1" dirty="0">
                <a:solidFill>
                  <a:srgbClr val="3333CC"/>
                </a:solidFill>
                <a:latin typeface="Comic Sans MS" pitchFamily="66" charset="0"/>
              </a:rPr>
              <a:t>la </a:t>
            </a:r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</a:rPr>
              <a:t>neurobiología</a:t>
            </a:r>
            <a:r>
              <a:rPr lang="es-CL" sz="2400" b="1" dirty="0">
                <a:solidFill>
                  <a:srgbClr val="3333CC"/>
                </a:solidFill>
                <a:latin typeface="Comic Sans MS" pitchFamily="66" charset="0"/>
              </a:rPr>
              <a:t> </a:t>
            </a:r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</a:rPr>
              <a:t>lo significativo para nosotros recibe marcadores de significación los cuales son más afectivos que cognitivos </a:t>
            </a:r>
          </a:p>
          <a:p>
            <a:endParaRPr lang="es-CL" sz="2400" b="1" dirty="0">
              <a:solidFill>
                <a:srgbClr val="3333CC"/>
              </a:solidFill>
              <a:latin typeface="Comic Sans MS" pitchFamily="66" charset="0"/>
            </a:endParaRPr>
          </a:p>
          <a:p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</a:rPr>
              <a:t>El aprendizaje significativo se almacena en la memoria genérica la cual es emocional y es más importante que la declarativa</a:t>
            </a:r>
          </a:p>
          <a:p>
            <a:endParaRPr lang="es-CL" sz="2400" b="1" dirty="0">
              <a:solidFill>
                <a:srgbClr val="3333CC"/>
              </a:solidFill>
              <a:latin typeface="Comic Sans MS" pitchFamily="66" charset="0"/>
            </a:endParaRPr>
          </a:p>
          <a:p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</a:rPr>
              <a:t>La conciencia comienza como sentimiento: crítica al racionalismo (</a:t>
            </a:r>
            <a:r>
              <a:rPr lang="es-CL" sz="2400" b="1" dirty="0" err="1">
                <a:solidFill>
                  <a:srgbClr val="3333CC"/>
                </a:solidFill>
                <a:latin typeface="Comic Sans MS" pitchFamily="66" charset="0"/>
              </a:rPr>
              <a:t>D</a:t>
            </a:r>
            <a:r>
              <a:rPr lang="es-CL" sz="2400" b="1" dirty="0" err="1" smtClean="0">
                <a:solidFill>
                  <a:srgbClr val="3333CC"/>
                </a:solidFill>
                <a:latin typeface="Comic Sans MS" pitchFamily="66" charset="0"/>
              </a:rPr>
              <a:t>amasio</a:t>
            </a:r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</a:rPr>
              <a:t>)</a:t>
            </a:r>
          </a:p>
          <a:p>
            <a:endParaRPr lang="es-CL" sz="2400" b="1" dirty="0">
              <a:solidFill>
                <a:srgbClr val="3333CC"/>
              </a:solidFill>
              <a:latin typeface="Comic Sans MS" pitchFamily="66" charset="0"/>
            </a:endParaRPr>
          </a:p>
          <a:p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</a:rPr>
              <a:t>Una religión que no es significativa emocionalmente y es meramente conceptual-abstracta tiende a ser almacenada en la memoria declarativa pero no en la memoria genérica y operacional</a:t>
            </a:r>
            <a:endParaRPr lang="es-ES" sz="2400" b="1" dirty="0">
              <a:solidFill>
                <a:srgbClr val="3333CC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55757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07504" y="260648"/>
            <a:ext cx="8928992" cy="69634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350" b="1" dirty="0" smtClean="0">
                <a:solidFill>
                  <a:srgbClr val="3333CC"/>
                </a:solidFill>
                <a:latin typeface="Comic Sans MS" pitchFamily="66" charset="0"/>
              </a:rPr>
              <a:t>“</a:t>
            </a:r>
            <a:r>
              <a:rPr lang="es-ES" sz="2350" b="1" dirty="0">
                <a:solidFill>
                  <a:srgbClr val="3333CC"/>
                </a:solidFill>
                <a:latin typeface="Comic Sans MS" pitchFamily="66" charset="0"/>
              </a:rPr>
              <a:t>es imperativo </a:t>
            </a:r>
            <a:r>
              <a:rPr lang="es-ES" sz="2350" b="1" u="sng" dirty="0">
                <a:solidFill>
                  <a:srgbClr val="3333CC"/>
                </a:solidFill>
                <a:latin typeface="Comic Sans MS" pitchFamily="66" charset="0"/>
              </a:rPr>
              <a:t>superar</a:t>
            </a:r>
            <a:r>
              <a:rPr lang="es-ES" sz="2350" b="1" dirty="0">
                <a:solidFill>
                  <a:srgbClr val="3333CC"/>
                </a:solidFill>
                <a:latin typeface="Comic Sans MS" pitchFamily="66" charset="0"/>
              </a:rPr>
              <a:t> una visión meramente </a:t>
            </a:r>
            <a:r>
              <a:rPr lang="es-ES" sz="2350" b="1" u="sng" dirty="0">
                <a:solidFill>
                  <a:srgbClr val="3333CC"/>
                </a:solidFill>
                <a:latin typeface="Comic Sans MS" pitchFamily="66" charset="0"/>
              </a:rPr>
              <a:t>instrumental</a:t>
            </a:r>
            <a:r>
              <a:rPr lang="es-ES" sz="2350" b="1" dirty="0">
                <a:solidFill>
                  <a:srgbClr val="3333CC"/>
                </a:solidFill>
                <a:latin typeface="Comic Sans MS" pitchFamily="66" charset="0"/>
              </a:rPr>
              <a:t> de los medios de comunicación - es decir concebir a los medios sólo como altavoces de un anuncio que los destinatarios reciben acríticamente - y reconocer que </a:t>
            </a:r>
            <a:r>
              <a:rPr lang="es-ES" sz="2350" b="1" u="sng" dirty="0">
                <a:solidFill>
                  <a:srgbClr val="3333CC"/>
                </a:solidFill>
                <a:latin typeface="Comic Sans MS" pitchFamily="66" charset="0"/>
              </a:rPr>
              <a:t>es la misma cultura la que se transforma </a:t>
            </a:r>
            <a:r>
              <a:rPr lang="es-ES" sz="2350" b="1" dirty="0">
                <a:solidFill>
                  <a:srgbClr val="3333CC"/>
                </a:solidFill>
                <a:latin typeface="Comic Sans MS" pitchFamily="66" charset="0"/>
              </a:rPr>
              <a:t>constantemente debido a la aparición de nuevas formas de comunicar a través de las nuevas tecnologías". </a:t>
            </a:r>
          </a:p>
          <a:p>
            <a:pPr algn="ctr"/>
            <a:endParaRPr lang="es-ES" sz="2350" b="1" dirty="0">
              <a:solidFill>
                <a:srgbClr val="3333CC"/>
              </a:solidFill>
              <a:latin typeface="Comic Sans MS" pitchFamily="66" charset="0"/>
            </a:endParaRPr>
          </a:p>
          <a:p>
            <a:pPr algn="ctr"/>
            <a:r>
              <a:rPr lang="es-ES" sz="2350" b="1" dirty="0" smtClean="0">
                <a:solidFill>
                  <a:srgbClr val="3333CC"/>
                </a:solidFill>
                <a:latin typeface="Comic Sans MS" pitchFamily="66" charset="0"/>
              </a:rPr>
              <a:t>“las nuevas tecnologías</a:t>
            </a:r>
          </a:p>
          <a:p>
            <a:pPr algn="ctr"/>
            <a:r>
              <a:rPr lang="es-ES" sz="2350" b="1" dirty="0" smtClean="0">
                <a:solidFill>
                  <a:srgbClr val="3333CC"/>
                </a:solidFill>
                <a:latin typeface="Comic Sans MS" pitchFamily="66" charset="0"/>
              </a:rPr>
              <a:t>poseen también </a:t>
            </a:r>
            <a:r>
              <a:rPr lang="es-ES" sz="2350" b="1" u="sng" dirty="0" smtClean="0">
                <a:solidFill>
                  <a:srgbClr val="3333CC"/>
                </a:solidFill>
                <a:latin typeface="Comic Sans MS" pitchFamily="66" charset="0"/>
              </a:rPr>
              <a:t>un nuevo lenguaje</a:t>
            </a:r>
            <a:r>
              <a:rPr lang="es-ES" sz="2350" b="1" dirty="0" smtClean="0">
                <a:solidFill>
                  <a:srgbClr val="3333CC"/>
                </a:solidFill>
                <a:latin typeface="Comic Sans MS" pitchFamily="66" charset="0"/>
              </a:rPr>
              <a:t>; han </a:t>
            </a:r>
            <a:r>
              <a:rPr lang="es-ES" sz="2350" b="1" dirty="0">
                <a:solidFill>
                  <a:srgbClr val="3333CC"/>
                </a:solidFill>
                <a:latin typeface="Comic Sans MS" pitchFamily="66" charset="0"/>
              </a:rPr>
              <a:t>dado vida a </a:t>
            </a:r>
            <a:r>
              <a:rPr lang="es-ES" sz="2350" b="1" u="sng" dirty="0">
                <a:solidFill>
                  <a:srgbClr val="3333CC"/>
                </a:solidFill>
                <a:latin typeface="Comic Sans MS" pitchFamily="66" charset="0"/>
              </a:rPr>
              <a:t>una nueva cultura, a una nueva manera de ser del hombre y </a:t>
            </a:r>
            <a:r>
              <a:rPr lang="es-ES" sz="2350" b="1" u="sng" dirty="0" smtClean="0">
                <a:solidFill>
                  <a:srgbClr val="3333CC"/>
                </a:solidFill>
                <a:latin typeface="Comic Sans MS" pitchFamily="66" charset="0"/>
              </a:rPr>
              <a:t>de la mujer</a:t>
            </a:r>
            <a:r>
              <a:rPr lang="es-ES" sz="2350" b="1" dirty="0" smtClean="0">
                <a:solidFill>
                  <a:srgbClr val="3333CC"/>
                </a:solidFill>
                <a:latin typeface="Comic Sans MS" pitchFamily="66" charset="0"/>
              </a:rPr>
              <a:t>”</a:t>
            </a:r>
          </a:p>
          <a:p>
            <a:pPr algn="ctr"/>
            <a:endParaRPr lang="es-CL" sz="2350" b="1" dirty="0">
              <a:solidFill>
                <a:srgbClr val="3333CC"/>
              </a:solidFill>
              <a:latin typeface="Comic Sans MS" pitchFamily="66" charset="0"/>
            </a:endParaRPr>
          </a:p>
          <a:p>
            <a:pPr algn="ctr"/>
            <a:r>
              <a:rPr lang="es-ES" sz="2350" b="1" dirty="0">
                <a:solidFill>
                  <a:srgbClr val="3333CC"/>
                </a:solidFill>
                <a:latin typeface="Comic Sans MS" pitchFamily="66" charset="0"/>
              </a:rPr>
              <a:t>Las tecnologías van creando </a:t>
            </a:r>
            <a:r>
              <a:rPr lang="es-ES" sz="2350" b="1" u="sng" dirty="0">
                <a:solidFill>
                  <a:srgbClr val="3333CC"/>
                </a:solidFill>
                <a:latin typeface="Comic Sans MS" pitchFamily="66" charset="0"/>
              </a:rPr>
              <a:t>nuevas formas de </a:t>
            </a:r>
            <a:r>
              <a:rPr lang="es-ES" sz="2350" b="1" u="sng" dirty="0" smtClean="0">
                <a:solidFill>
                  <a:srgbClr val="3333CC"/>
                </a:solidFill>
                <a:latin typeface="Comic Sans MS" pitchFamily="66" charset="0"/>
              </a:rPr>
              <a:t>socializar</a:t>
            </a:r>
            <a:r>
              <a:rPr lang="es-ES" sz="2350" b="1" dirty="0" smtClean="0">
                <a:solidFill>
                  <a:srgbClr val="3333CC"/>
                </a:solidFill>
                <a:latin typeface="Comic Sans MS" pitchFamily="66" charset="0"/>
              </a:rPr>
              <a:t> y</a:t>
            </a:r>
            <a:r>
              <a:rPr lang="es-ES" sz="2350" b="1" u="sng" dirty="0" smtClean="0">
                <a:solidFill>
                  <a:srgbClr val="3333CC"/>
                </a:solidFill>
                <a:latin typeface="Comic Sans MS" pitchFamily="66" charset="0"/>
              </a:rPr>
              <a:t> </a:t>
            </a:r>
            <a:r>
              <a:rPr lang="es-ES" sz="2350" b="1" u="sng" dirty="0">
                <a:solidFill>
                  <a:srgbClr val="3333CC"/>
                </a:solidFill>
                <a:latin typeface="Comic Sans MS" pitchFamily="66" charset="0"/>
              </a:rPr>
              <a:t>nuevas formas de relacionarse entre las </a:t>
            </a:r>
            <a:r>
              <a:rPr lang="es-ES" sz="2350" b="1" u="sng" dirty="0" smtClean="0">
                <a:solidFill>
                  <a:srgbClr val="3333CC"/>
                </a:solidFill>
                <a:latin typeface="Comic Sans MS" pitchFamily="66" charset="0"/>
              </a:rPr>
              <a:t>personas</a:t>
            </a:r>
            <a:r>
              <a:rPr lang="es-ES" sz="2350" b="1" dirty="0" smtClean="0">
                <a:solidFill>
                  <a:srgbClr val="3333CC"/>
                </a:solidFill>
                <a:latin typeface="Comic Sans MS" pitchFamily="66" charset="0"/>
              </a:rPr>
              <a:t> </a:t>
            </a:r>
          </a:p>
          <a:p>
            <a:pPr algn="ctr"/>
            <a:endParaRPr lang="es-CL" sz="2350" b="1" dirty="0">
              <a:solidFill>
                <a:srgbClr val="3333CC"/>
              </a:solidFill>
              <a:latin typeface="Comic Sans MS" pitchFamily="66" charset="0"/>
            </a:endParaRPr>
          </a:p>
          <a:p>
            <a:pPr lvl="0" algn="ctr"/>
            <a:r>
              <a:rPr lang="es-ES" sz="2350" b="1" dirty="0">
                <a:solidFill>
                  <a:srgbClr val="3333CC"/>
                </a:solidFill>
                <a:latin typeface="Comic Sans MS" pitchFamily="66" charset="0"/>
              </a:rPr>
              <a:t>Monseñor Claudio María </a:t>
            </a:r>
            <a:r>
              <a:rPr lang="es-ES" sz="2350" b="1" dirty="0" err="1" smtClean="0">
                <a:solidFill>
                  <a:srgbClr val="3333CC"/>
                </a:solidFill>
                <a:latin typeface="Comic Sans MS" pitchFamily="66" charset="0"/>
              </a:rPr>
              <a:t>Celli</a:t>
            </a:r>
            <a:r>
              <a:rPr lang="es-ES" sz="2350" b="1" dirty="0" smtClean="0">
                <a:solidFill>
                  <a:srgbClr val="3333CC"/>
                </a:solidFill>
                <a:latin typeface="Comic Sans MS" pitchFamily="66" charset="0"/>
              </a:rPr>
              <a:t>, </a:t>
            </a:r>
            <a:r>
              <a:rPr lang="es-ES" sz="2350" b="1" dirty="0">
                <a:solidFill>
                  <a:srgbClr val="3333CC"/>
                </a:solidFill>
                <a:latin typeface="Comic Sans MS" pitchFamily="66" charset="0"/>
              </a:rPr>
              <a:t>Presidente del Pontificio Consejo para las Comunicaciones Sociales </a:t>
            </a:r>
          </a:p>
          <a:p>
            <a:pPr algn="ctr"/>
            <a:endParaRPr lang="es-ES" sz="2350" b="1" dirty="0">
              <a:solidFill>
                <a:srgbClr val="3333CC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5163873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251520" y="548680"/>
            <a:ext cx="871296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</a:rPr>
              <a:t>e) Según </a:t>
            </a:r>
            <a:r>
              <a:rPr lang="es-CL" sz="2400" b="1" dirty="0">
                <a:solidFill>
                  <a:srgbClr val="3333CC"/>
                </a:solidFill>
                <a:latin typeface="Comic Sans MS" pitchFamily="66" charset="0"/>
              </a:rPr>
              <a:t>la neurobiología se </a:t>
            </a:r>
            <a:r>
              <a:rPr lang="es-CL" sz="2400" b="1" u="sng" dirty="0">
                <a:solidFill>
                  <a:srgbClr val="3333CC"/>
                </a:solidFill>
                <a:latin typeface="Comic Sans MS" pitchFamily="66" charset="0"/>
              </a:rPr>
              <a:t>aprende </a:t>
            </a:r>
            <a:r>
              <a:rPr lang="es-CL" sz="2400" b="1" u="sng" dirty="0" smtClean="0">
                <a:solidFill>
                  <a:srgbClr val="3333CC"/>
                </a:solidFill>
                <a:latin typeface="Comic Sans MS" pitchFamily="66" charset="0"/>
              </a:rPr>
              <a:t>haciendo</a:t>
            </a:r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</a:rPr>
              <a:t>: la cultura operativa del internauta es consonante con esta comprensión </a:t>
            </a:r>
          </a:p>
          <a:p>
            <a:endParaRPr lang="es-CL" sz="2400" b="1" dirty="0">
              <a:solidFill>
                <a:srgbClr val="3333CC"/>
              </a:solidFill>
              <a:latin typeface="Comic Sans MS" pitchFamily="66" charset="0"/>
            </a:endParaRPr>
          </a:p>
          <a:p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</a:rPr>
              <a:t>Pero es un tremendo desafío introducir un aprendizaje religioso asociado a la operatividad del receptor, pues no es practicar buenas obras o conductas morales</a:t>
            </a:r>
          </a:p>
          <a:p>
            <a:endParaRPr lang="es-CL" sz="2400" b="1" dirty="0">
              <a:solidFill>
                <a:srgbClr val="3333CC"/>
              </a:solidFill>
              <a:latin typeface="Comic Sans MS" pitchFamily="66" charset="0"/>
            </a:endParaRPr>
          </a:p>
          <a:p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</a:rPr>
              <a:t>Es una pedagogía del ensayo y error; aprender con el autoanálisis de las propias conductas</a:t>
            </a:r>
            <a:endParaRPr lang="es-ES" sz="2400" b="1" dirty="0">
              <a:solidFill>
                <a:srgbClr val="3333CC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45915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233264" y="404663"/>
            <a:ext cx="867747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</a:rPr>
              <a:t>La </a:t>
            </a:r>
            <a:r>
              <a:rPr lang="es-CL" sz="2400" b="1" dirty="0">
                <a:solidFill>
                  <a:srgbClr val="3333CC"/>
                </a:solidFill>
                <a:latin typeface="Comic Sans MS" pitchFamily="66" charset="0"/>
              </a:rPr>
              <a:t>implicación del receptor en los diversos </a:t>
            </a:r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</a:rPr>
              <a:t>lenguajes</a:t>
            </a:r>
          </a:p>
          <a:p>
            <a:pPr lvl="0"/>
            <a:endParaRPr lang="es-CL" sz="2400" b="1" dirty="0">
              <a:solidFill>
                <a:srgbClr val="3333CC"/>
              </a:solidFill>
              <a:latin typeface="Comic Sans MS" pitchFamily="66" charset="0"/>
            </a:endParaRPr>
          </a:p>
          <a:p>
            <a:pPr lvl="0" algn="ctr"/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</a:rPr>
              <a:t>Cinco etapas</a:t>
            </a:r>
          </a:p>
          <a:p>
            <a:pPr lvl="0" algn="ctr"/>
            <a:endParaRPr lang="es-CL" sz="2400" b="1" dirty="0">
              <a:solidFill>
                <a:srgbClr val="3333CC"/>
              </a:solidFill>
              <a:latin typeface="Comic Sans MS" pitchFamily="66" charset="0"/>
            </a:endParaRPr>
          </a:p>
          <a:p>
            <a:pPr lvl="0" algn="ctr"/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</a:rPr>
              <a:t>Diversos </a:t>
            </a:r>
            <a:r>
              <a:rPr lang="es-CL" sz="2400" b="1" u="sng" dirty="0" smtClean="0">
                <a:solidFill>
                  <a:srgbClr val="3333CC"/>
                </a:solidFill>
                <a:latin typeface="Comic Sans MS" pitchFamily="66" charset="0"/>
              </a:rPr>
              <a:t>signos</a:t>
            </a:r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</a:rPr>
              <a:t> y diversos </a:t>
            </a:r>
            <a:r>
              <a:rPr lang="es-CL" sz="2400" b="1" u="sng" dirty="0" smtClean="0">
                <a:solidFill>
                  <a:srgbClr val="3333CC"/>
                </a:solidFill>
                <a:latin typeface="Comic Sans MS" pitchFamily="66" charset="0"/>
              </a:rPr>
              <a:t>sentidos</a:t>
            </a:r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</a:rPr>
              <a:t> humanos en la percepción</a:t>
            </a:r>
            <a:endParaRPr lang="es-CL" sz="2400" b="1" dirty="0">
              <a:solidFill>
                <a:srgbClr val="3333CC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834535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1 Rectángulo"/>
          <p:cNvSpPr>
            <a:spLocks noChangeArrowheads="1"/>
          </p:cNvSpPr>
          <p:nvPr/>
        </p:nvSpPr>
        <p:spPr bwMode="auto">
          <a:xfrm>
            <a:off x="71438" y="336550"/>
            <a:ext cx="9001125" cy="4893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sz="2400" b="1" dirty="0">
                <a:solidFill>
                  <a:srgbClr val="3333CC"/>
                </a:solidFill>
                <a:latin typeface="Comic Sans MS" pitchFamily="66" charset="0"/>
              </a:rPr>
              <a:t>Cinco grandes etapas de lenguajes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es-ES_tradnl" sz="2400" b="1" dirty="0">
              <a:solidFill>
                <a:srgbClr val="3333CC"/>
              </a:solidFill>
              <a:latin typeface="Comic Sans MS" pitchFamily="66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sz="2400" b="1" dirty="0" smtClean="0">
                <a:solidFill>
                  <a:srgbClr val="3333CC"/>
                </a:solidFill>
                <a:latin typeface="Comic Sans MS" pitchFamily="66" charset="0"/>
              </a:rPr>
              <a:t>1. </a:t>
            </a:r>
            <a:r>
              <a:rPr lang="es-ES_tradnl" sz="2400" b="1" dirty="0" smtClean="0">
                <a:solidFill>
                  <a:srgbClr val="3333CC"/>
                </a:solidFill>
                <a:latin typeface="Comic Sans MS" pitchFamily="66" charset="0"/>
              </a:rPr>
              <a:t>Lenguaje  </a:t>
            </a:r>
            <a:r>
              <a:rPr lang="es-ES_tradnl" sz="2400" b="1" u="sng" dirty="0" smtClean="0">
                <a:solidFill>
                  <a:srgbClr val="3333CC"/>
                </a:solidFill>
                <a:latin typeface="Comic Sans MS" pitchFamily="66" charset="0"/>
              </a:rPr>
              <a:t>Gestual-facial</a:t>
            </a:r>
            <a:r>
              <a:rPr lang="es-ES_tradnl" sz="2400" b="1" dirty="0" smtClean="0">
                <a:solidFill>
                  <a:srgbClr val="3333CC"/>
                </a:solidFill>
                <a:latin typeface="Comic Sans MS" pitchFamily="66" charset="0"/>
              </a:rPr>
              <a:t> </a:t>
            </a:r>
            <a:r>
              <a:rPr lang="es-ES_tradnl" sz="2400" b="1" dirty="0">
                <a:solidFill>
                  <a:srgbClr val="3333CC"/>
                </a:solidFill>
                <a:latin typeface="Comic Sans MS" pitchFamily="66" charset="0"/>
              </a:rPr>
              <a:t>con señas y ademanes, </a:t>
            </a:r>
            <a:r>
              <a:rPr lang="es-ES_tradnl" sz="2400" b="1" dirty="0" smtClean="0">
                <a:solidFill>
                  <a:srgbClr val="3333CC"/>
                </a:solidFill>
                <a:latin typeface="Comic Sans MS" pitchFamily="66" charset="0"/>
              </a:rPr>
              <a:t>ruidos </a:t>
            </a:r>
          </a:p>
          <a:p>
            <a:pPr marL="457200" indent="-457200" algn="ctr" fontAlgn="base">
              <a:spcBef>
                <a:spcPct val="0"/>
              </a:spcBef>
              <a:spcAft>
                <a:spcPct val="0"/>
              </a:spcAft>
              <a:buAutoNum type="arabicPeriod"/>
            </a:pPr>
            <a:endParaRPr lang="es-ES_tradnl" sz="2400" b="1" dirty="0">
              <a:solidFill>
                <a:srgbClr val="3333CC"/>
              </a:solidFill>
              <a:latin typeface="Comic Sans MS" pitchFamily="66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CL" sz="2400" b="1" u="sng" dirty="0" smtClean="0">
                <a:solidFill>
                  <a:srgbClr val="3333CC"/>
                </a:solidFill>
                <a:latin typeface="Comic Sans MS" pitchFamily="66" charset="0"/>
              </a:rPr>
              <a:t>+ </a:t>
            </a:r>
            <a:r>
              <a:rPr lang="es-CL" sz="2400" b="1" u="sng" dirty="0">
                <a:solidFill>
                  <a:srgbClr val="3333CC"/>
                </a:solidFill>
                <a:latin typeface="Comic Sans MS" pitchFamily="66" charset="0"/>
              </a:rPr>
              <a:t>vista</a:t>
            </a:r>
            <a:r>
              <a:rPr lang="es-CL" sz="2400" b="1" dirty="0">
                <a:solidFill>
                  <a:srgbClr val="3333CC"/>
                </a:solidFill>
                <a:latin typeface="Comic Sans MS" pitchFamily="66" charset="0"/>
              </a:rPr>
              <a:t> </a:t>
            </a:r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</a:rPr>
              <a:t>que percibe </a:t>
            </a:r>
            <a:r>
              <a:rPr lang="es-CL" sz="2400" b="1" u="sng" dirty="0">
                <a:solidFill>
                  <a:srgbClr val="3333CC"/>
                </a:solidFill>
                <a:latin typeface="Comic Sans MS" pitchFamily="66" charset="0"/>
              </a:rPr>
              <a:t>rostro y movimiento </a:t>
            </a:r>
            <a:endParaRPr lang="es-CL" sz="2400" b="1" u="sng" dirty="0" smtClean="0">
              <a:solidFill>
                <a:srgbClr val="3333CC"/>
              </a:solidFill>
              <a:latin typeface="Comic Sans MS" pitchFamily="66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s-CL" sz="2400" b="1" u="sng" dirty="0">
              <a:solidFill>
                <a:srgbClr val="3333CC"/>
              </a:solidFill>
              <a:latin typeface="Comic Sans MS" pitchFamily="66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  <a:sym typeface="Symbol" pitchFamily="18" charset="2"/>
              </a:rPr>
              <a:t> </a:t>
            </a:r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</a:rPr>
              <a:t>colaborativo-conductual + emocional &gt; invita a audiencias a actuar: trabajo, defensa, emparejamiento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s-CL" sz="2400" b="1" dirty="0" smtClean="0">
              <a:solidFill>
                <a:srgbClr val="3333CC"/>
              </a:solidFill>
              <a:latin typeface="Comic Sans MS" pitchFamily="66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</a:rPr>
              <a:t>El rostro y el cuerpo son los significantes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s-CL" sz="2400" b="1" u="sng" dirty="0">
              <a:solidFill>
                <a:srgbClr val="3333CC"/>
              </a:solidFill>
              <a:latin typeface="Comic Sans MS" pitchFamily="66" charset="0"/>
              <a:sym typeface="Symbol" pitchFamily="18" charset="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es-ES_tradnl" sz="2400" b="1" dirty="0">
              <a:solidFill>
                <a:srgbClr val="3333CC"/>
              </a:solidFill>
              <a:latin typeface="Comic Sans MS" pitchFamily="66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sz="2400" b="1" dirty="0" smtClean="0">
                <a:solidFill>
                  <a:srgbClr val="3333CC"/>
                </a:solidFill>
                <a:latin typeface="Comic Sans MS" pitchFamily="66" charset="0"/>
              </a:rPr>
              <a:t>Las audiencias están interpeladas como actores operativos</a:t>
            </a:r>
            <a:endParaRPr lang="es-ES_tradnl" sz="2400" b="1" dirty="0">
              <a:solidFill>
                <a:srgbClr val="3333CC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29236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grafico A-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0001" b="5556"/>
          <a:stretch>
            <a:fillRect/>
          </a:stretch>
        </p:blipFill>
        <p:spPr bwMode="auto">
          <a:xfrm>
            <a:off x="1447800" y="0"/>
            <a:ext cx="62484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69774736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277938" y="260350"/>
            <a:ext cx="8686550" cy="507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rgbClr val="3333CC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400" b="1">
                <a:solidFill>
                  <a:srgbClr val="3333CC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400" b="1">
                <a:solidFill>
                  <a:srgbClr val="3333CC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400" b="1">
                <a:solidFill>
                  <a:srgbClr val="3333CC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400" b="1">
                <a:solidFill>
                  <a:srgbClr val="3333CC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3333CC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3333CC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3333CC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3333CC"/>
                </a:solidFill>
                <a:latin typeface="Comic Sans MS" pitchFamily="66" charset="0"/>
              </a:defRPr>
            </a:lvl9pPr>
          </a:lstStyle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s-ES_tradnl" dirty="0"/>
              <a:t>En el cerebro existe un centro – amígdala – que lee emociones en rostros (amistad, amor, enemistad)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s-ES_tradnl" dirty="0" smtClean="0"/>
              <a:t>La relación medial es </a:t>
            </a:r>
            <a:r>
              <a:rPr lang="es-ES_tradnl" u="sng" dirty="0" smtClean="0"/>
              <a:t>construcción </a:t>
            </a:r>
            <a:r>
              <a:rPr lang="es-ES_tradnl" u="sng" dirty="0"/>
              <a:t>biológico-funcional</a:t>
            </a:r>
            <a:r>
              <a:rPr lang="es-ES_tradnl" dirty="0"/>
              <a:t> de la especie humana, adaptada a sus necesidades de actuar para la sobrevivencia: mano y rostro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s-ES_tradnl" dirty="0"/>
              <a:t>Mano ocupa 25% de corteza </a:t>
            </a:r>
            <a:r>
              <a:rPr lang="es-ES_tradnl" dirty="0" smtClean="0"/>
              <a:t>cerebral motora</a:t>
            </a:r>
            <a:endParaRPr lang="es-ES_tradnl" dirty="0"/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s-ES_tradnl" dirty="0" smtClean="0"/>
              <a:t>La visión en los bebés se </a:t>
            </a:r>
            <a:r>
              <a:rPr lang="es-ES_tradnl" dirty="0"/>
              <a:t>dirige primero a los rostros </a:t>
            </a:r>
            <a:r>
              <a:rPr lang="es-ES_tradnl" dirty="0" smtClean="0"/>
              <a:t>antes que </a:t>
            </a:r>
            <a:r>
              <a:rPr lang="es-ES_tradnl" dirty="0"/>
              <a:t>a los objetos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s-ES_tradnl" dirty="0"/>
              <a:t>En </a:t>
            </a:r>
            <a:r>
              <a:rPr lang="es-ES_tradnl" dirty="0" smtClean="0"/>
              <a:t>bebes autistas, la visión </a:t>
            </a:r>
            <a:r>
              <a:rPr lang="es-ES_tradnl" dirty="0"/>
              <a:t>se </a:t>
            </a:r>
            <a:r>
              <a:rPr lang="es-ES_tradnl" dirty="0" smtClean="0"/>
              <a:t>dirige </a:t>
            </a:r>
            <a:r>
              <a:rPr lang="es-ES_tradnl" dirty="0"/>
              <a:t>a objetos antes que a rostros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endParaRPr lang="es-ES_tradnl" dirty="0" smtClean="0"/>
          </a:p>
        </p:txBody>
      </p:sp>
    </p:spTree>
    <p:extLst>
      <p:ext uri="{BB962C8B-B14F-4D97-AF65-F5344CB8AC3E}">
        <p14:creationId xmlns="" xmlns:p14="http://schemas.microsoft.com/office/powerpoint/2010/main" val="2878493852"/>
      </p:ext>
    </p:extLst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1 Rectángulo"/>
          <p:cNvSpPr>
            <a:spLocks noChangeArrowheads="1"/>
          </p:cNvSpPr>
          <p:nvPr/>
        </p:nvSpPr>
        <p:spPr bwMode="auto">
          <a:xfrm>
            <a:off x="71438" y="336550"/>
            <a:ext cx="9001125" cy="637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sz="2400" b="1" dirty="0" smtClean="0">
                <a:solidFill>
                  <a:srgbClr val="3333CC"/>
                </a:solidFill>
                <a:latin typeface="Comic Sans MS" pitchFamily="66" charset="0"/>
              </a:rPr>
              <a:t>2</a:t>
            </a:r>
            <a:r>
              <a:rPr lang="es-ES_tradnl" sz="2400" b="1" dirty="0">
                <a:solidFill>
                  <a:srgbClr val="3333CC"/>
                </a:solidFill>
                <a:latin typeface="Comic Sans MS" pitchFamily="66" charset="0"/>
              </a:rPr>
              <a:t>. </a:t>
            </a:r>
            <a:r>
              <a:rPr lang="es-ES_tradnl" sz="2400" b="1" u="sng" dirty="0">
                <a:solidFill>
                  <a:srgbClr val="3333CC"/>
                </a:solidFill>
                <a:latin typeface="Comic Sans MS" pitchFamily="66" charset="0"/>
              </a:rPr>
              <a:t>Oralidad primaria</a:t>
            </a:r>
            <a:r>
              <a:rPr lang="es-ES_tradnl" sz="2400" b="1" dirty="0">
                <a:solidFill>
                  <a:srgbClr val="3333CC"/>
                </a:solidFill>
                <a:latin typeface="Comic Sans MS" pitchFamily="66" charset="0"/>
              </a:rPr>
              <a:t>: </a:t>
            </a:r>
            <a:r>
              <a:rPr lang="es-ES_tradnl" sz="2400" b="1" u="sng" dirty="0">
                <a:solidFill>
                  <a:srgbClr val="3333CC"/>
                </a:solidFill>
                <a:latin typeface="Comic Sans MS" pitchFamily="66" charset="0"/>
              </a:rPr>
              <a:t>sonidos fónicos abstractos </a:t>
            </a:r>
            <a:r>
              <a:rPr lang="es-ES_tradnl" sz="2400" b="1" dirty="0">
                <a:solidFill>
                  <a:srgbClr val="3333CC"/>
                </a:solidFill>
                <a:latin typeface="Comic Sans MS" pitchFamily="66" charset="0"/>
              </a:rPr>
              <a:t>+ </a:t>
            </a:r>
            <a:r>
              <a:rPr lang="es-ES_tradnl" sz="2400" b="1" u="sng" dirty="0" err="1">
                <a:solidFill>
                  <a:srgbClr val="3333CC"/>
                </a:solidFill>
                <a:latin typeface="Comic Sans MS" pitchFamily="66" charset="0"/>
              </a:rPr>
              <a:t>oido</a:t>
            </a:r>
            <a:r>
              <a:rPr lang="es-ES_tradnl" sz="2400" b="1" dirty="0">
                <a:solidFill>
                  <a:srgbClr val="3333CC"/>
                </a:solidFill>
                <a:latin typeface="Comic Sans MS" pitchFamily="66" charset="0"/>
              </a:rPr>
              <a:t>: 130.000 años </a:t>
            </a:r>
            <a:r>
              <a:rPr lang="es-ES_tradnl" sz="2400" b="1" dirty="0" smtClean="0">
                <a:solidFill>
                  <a:srgbClr val="3333CC"/>
                </a:solidFill>
                <a:latin typeface="Comic Sans MS" pitchFamily="66" charset="0"/>
              </a:rPr>
              <a:t>AC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_tradnl" sz="2400" b="1" dirty="0">
              <a:solidFill>
                <a:srgbClr val="3333CC"/>
              </a:solidFill>
              <a:latin typeface="Comic Sans MS" pitchFamily="66" charset="0"/>
            </a:endParaRPr>
          </a:p>
          <a:p>
            <a:pPr lvl="0" algn="ctr" fontAlgn="base">
              <a:spcBef>
                <a:spcPct val="50000"/>
              </a:spcBef>
              <a:spcAft>
                <a:spcPct val="0"/>
              </a:spcAft>
            </a:pPr>
            <a:r>
              <a:rPr lang="es-CL" sz="2400" b="1" dirty="0">
                <a:solidFill>
                  <a:srgbClr val="3333CC"/>
                </a:solidFill>
                <a:latin typeface="Comic Sans MS" pitchFamily="66" charset="0"/>
                <a:sym typeface="Symbol" pitchFamily="18" charset="2"/>
              </a:rPr>
              <a:t>Paso de gestos visibles (</a:t>
            </a:r>
            <a:r>
              <a:rPr lang="es-CL" sz="2400" b="1" dirty="0" smtClean="0">
                <a:solidFill>
                  <a:srgbClr val="3333CC"/>
                </a:solidFill>
                <a:latin typeface="Comic Sans MS" pitchFamily="66" charset="0"/>
                <a:sym typeface="Symbol" pitchFamily="18" charset="2"/>
              </a:rPr>
              <a:t>gestos + ojo</a:t>
            </a:r>
            <a:r>
              <a:rPr lang="es-CL" sz="2400" b="1" dirty="0">
                <a:solidFill>
                  <a:srgbClr val="3333CC"/>
                </a:solidFill>
                <a:latin typeface="Comic Sans MS" pitchFamily="66" charset="0"/>
                <a:sym typeface="Symbol" pitchFamily="18" charset="2"/>
              </a:rPr>
              <a:t>) al sonido auditivo: predominio fónico-auditivo</a:t>
            </a:r>
          </a:p>
          <a:p>
            <a:pPr lvl="0" algn="ctr" fontAlgn="base">
              <a:spcBef>
                <a:spcPct val="50000"/>
              </a:spcBef>
              <a:spcAft>
                <a:spcPct val="0"/>
              </a:spcAft>
            </a:pPr>
            <a:r>
              <a:rPr lang="es-CL" sz="2400" b="1" dirty="0">
                <a:solidFill>
                  <a:srgbClr val="3333CC"/>
                </a:solidFill>
                <a:latin typeface="Comic Sans MS" pitchFamily="66" charset="0"/>
                <a:sym typeface="Symbol" pitchFamily="18" charset="2"/>
              </a:rPr>
              <a:t>La palabra: signo fónico </a:t>
            </a:r>
            <a:r>
              <a:rPr lang="es-CL" sz="2400" b="1" u="sng" dirty="0" smtClean="0">
                <a:solidFill>
                  <a:srgbClr val="3333CC"/>
                </a:solidFill>
                <a:latin typeface="Comic Sans MS" pitchFamily="66" charset="0"/>
                <a:sym typeface="Symbol" pitchFamily="18" charset="2"/>
              </a:rPr>
              <a:t>abstracto</a:t>
            </a:r>
          </a:p>
          <a:p>
            <a:pPr lvl="0" fontAlgn="base">
              <a:spcBef>
                <a:spcPct val="50000"/>
              </a:spcBef>
              <a:spcAft>
                <a:spcPct val="0"/>
              </a:spcAft>
            </a:pPr>
            <a:r>
              <a:rPr lang="es-ES_tradnl" sz="2400" b="1" dirty="0" smtClean="0">
                <a:solidFill>
                  <a:srgbClr val="3333CC"/>
                </a:solidFill>
                <a:latin typeface="Comic Sans MS" pitchFamily="66" charset="0"/>
              </a:rPr>
              <a:t>tres grandes manifestaciones artístico-culturales generadas desde lo gestual y de la oralidad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s-ES_tradnl" sz="2400" b="1" dirty="0" smtClean="0">
                <a:solidFill>
                  <a:srgbClr val="3333CC"/>
                </a:solidFill>
                <a:latin typeface="Comic Sans MS" pitchFamily="66" charset="0"/>
              </a:rPr>
              <a:t>	- narrativa oral y memoria grupal</a:t>
            </a:r>
          </a:p>
          <a:p>
            <a:pPr lvl="0" fontAlgn="base">
              <a:spcBef>
                <a:spcPct val="50000"/>
              </a:spcBef>
              <a:spcAft>
                <a:spcPct val="0"/>
              </a:spcAft>
            </a:pPr>
            <a:r>
              <a:rPr lang="es-ES_tradnl" sz="2400" b="1" dirty="0" smtClean="0">
                <a:solidFill>
                  <a:srgbClr val="3333CC"/>
                </a:solidFill>
                <a:latin typeface="Comic Sans MS" pitchFamily="66" charset="0"/>
              </a:rPr>
              <a:t>	- lo lúdico festivo ritual </a:t>
            </a:r>
          </a:p>
          <a:p>
            <a:pPr lvl="0" fontAlgn="base">
              <a:spcBef>
                <a:spcPct val="50000"/>
              </a:spcBef>
              <a:spcAft>
                <a:spcPct val="0"/>
              </a:spcAft>
            </a:pPr>
            <a:r>
              <a:rPr lang="es-ES_tradnl" sz="2400" b="1" dirty="0" smtClean="0">
                <a:solidFill>
                  <a:srgbClr val="3333CC"/>
                </a:solidFill>
                <a:latin typeface="Comic Sans MS" pitchFamily="66" charset="0"/>
              </a:rPr>
              <a:t>	- el teatro</a:t>
            </a:r>
            <a:endParaRPr lang="es-CL" sz="2400" dirty="0" smtClean="0">
              <a:solidFill>
                <a:srgbClr val="333399"/>
              </a:solidFill>
              <a:latin typeface="Comic Sans MS" pitchFamily="66" charset="0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r>
              <a:rPr lang="es-ES_tradnl" sz="2400" b="1" dirty="0" smtClean="0">
                <a:solidFill>
                  <a:srgbClr val="3333CC"/>
                </a:solidFill>
                <a:latin typeface="Comic Sans MS" pitchFamily="66" charset="0"/>
              </a:rPr>
              <a:t> se habla </a:t>
            </a:r>
            <a:r>
              <a:rPr lang="es-ES_tradnl" sz="2400" b="1" u="sng" dirty="0" smtClean="0">
                <a:solidFill>
                  <a:srgbClr val="3333CC"/>
                </a:solidFill>
                <a:latin typeface="Comic Sans MS" pitchFamily="66" charset="0"/>
              </a:rPr>
              <a:t>a</a:t>
            </a:r>
            <a:r>
              <a:rPr lang="es-ES_tradnl" sz="2400" b="1" dirty="0" smtClean="0">
                <a:solidFill>
                  <a:srgbClr val="3333CC"/>
                </a:solidFill>
                <a:latin typeface="Comic Sans MS" pitchFamily="66" charset="0"/>
              </a:rPr>
              <a:t> una audiencia presencial</a:t>
            </a:r>
          </a:p>
          <a:p>
            <a:pPr lvl="0" fontAlgn="base">
              <a:spcBef>
                <a:spcPct val="5000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s-ES_tradnl" sz="2400" b="1" dirty="0" smtClean="0">
                <a:solidFill>
                  <a:srgbClr val="3333CC"/>
                </a:solidFill>
                <a:latin typeface="Comic Sans MS" pitchFamily="66" charset="0"/>
              </a:rPr>
              <a:t> extroversión </a:t>
            </a:r>
            <a:r>
              <a:rPr lang="es-ES_tradnl" sz="2400" b="1" dirty="0">
                <a:solidFill>
                  <a:srgbClr val="3333CC"/>
                </a:solidFill>
                <a:latin typeface="Comic Sans MS" pitchFamily="66" charset="0"/>
              </a:rPr>
              <a:t>de los propios </a:t>
            </a:r>
            <a:r>
              <a:rPr lang="es-ES_tradnl" sz="2400" b="1" dirty="0" smtClean="0">
                <a:solidFill>
                  <a:srgbClr val="3333CC"/>
                </a:solidFill>
                <a:latin typeface="Comic Sans MS" pitchFamily="66" charset="0"/>
              </a:rPr>
              <a:t>signos: con-</a:t>
            </a:r>
            <a:r>
              <a:rPr lang="es-ES_tradnl" sz="2400" b="1" dirty="0" err="1" smtClean="0">
                <a:solidFill>
                  <a:srgbClr val="3333CC"/>
                </a:solidFill>
                <a:latin typeface="Comic Sans MS" pitchFamily="66" charset="0"/>
              </a:rPr>
              <a:t>vocantes</a:t>
            </a:r>
            <a:endParaRPr lang="es-ES_tradnl" sz="2200" b="1" dirty="0">
              <a:solidFill>
                <a:srgbClr val="3333CC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2426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1 Rectángulo"/>
          <p:cNvSpPr>
            <a:spLocks noChangeArrowheads="1"/>
          </p:cNvSpPr>
          <p:nvPr/>
        </p:nvSpPr>
        <p:spPr bwMode="auto">
          <a:xfrm>
            <a:off x="71438" y="336550"/>
            <a:ext cx="9001125" cy="5816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sz="2400" b="1" dirty="0" smtClean="0">
                <a:solidFill>
                  <a:srgbClr val="3333CC"/>
                </a:solidFill>
                <a:latin typeface="Comic Sans MS" pitchFamily="66" charset="0"/>
              </a:rPr>
              <a:t>3</a:t>
            </a:r>
            <a:r>
              <a:rPr lang="es-ES_tradnl" sz="2400" b="1" dirty="0">
                <a:solidFill>
                  <a:srgbClr val="3333CC"/>
                </a:solidFill>
                <a:latin typeface="Comic Sans MS" pitchFamily="66" charset="0"/>
              </a:rPr>
              <a:t>. </a:t>
            </a:r>
            <a:r>
              <a:rPr lang="es-ES_tradnl" sz="2400" b="1" u="sng" dirty="0">
                <a:solidFill>
                  <a:srgbClr val="3333CC"/>
                </a:solidFill>
                <a:latin typeface="Comic Sans MS" pitchFamily="66" charset="0"/>
              </a:rPr>
              <a:t>Lecto-escritura</a:t>
            </a:r>
            <a:r>
              <a:rPr lang="es-ES_tradnl" sz="2400" b="1" dirty="0">
                <a:solidFill>
                  <a:srgbClr val="3333CC"/>
                </a:solidFill>
                <a:latin typeface="Comic Sans MS" pitchFamily="66" charset="0"/>
              </a:rPr>
              <a:t>: 3.000-1.000 AC: números y alfabeto. </a:t>
            </a:r>
            <a:endParaRPr lang="es-ES_tradnl" sz="2400" b="1" dirty="0" smtClean="0">
              <a:solidFill>
                <a:srgbClr val="3333CC"/>
              </a:solidFill>
              <a:latin typeface="Comic Sans MS" pitchFamily="66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_tradnl" sz="2400" b="1" u="sng" dirty="0">
              <a:solidFill>
                <a:srgbClr val="3333CC"/>
              </a:solidFill>
              <a:latin typeface="Comic Sans MS" pitchFamily="66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sz="2400" b="1" u="sng" dirty="0" smtClean="0">
                <a:solidFill>
                  <a:srgbClr val="3333CC"/>
                </a:solidFill>
                <a:latin typeface="Comic Sans MS" pitchFamily="66" charset="0"/>
              </a:rPr>
              <a:t>Signos </a:t>
            </a:r>
            <a:r>
              <a:rPr lang="es-ES_tradnl" sz="2400" b="1" u="sng" dirty="0">
                <a:solidFill>
                  <a:srgbClr val="3333CC"/>
                </a:solidFill>
                <a:latin typeface="Comic Sans MS" pitchFamily="66" charset="0"/>
              </a:rPr>
              <a:t>abstractos + </a:t>
            </a:r>
            <a:r>
              <a:rPr lang="es-ES_tradnl" sz="2400" b="1" u="sng" dirty="0" smtClean="0">
                <a:solidFill>
                  <a:srgbClr val="3333CC"/>
                </a:solidFill>
                <a:latin typeface="Comic Sans MS" pitchFamily="66" charset="0"/>
              </a:rPr>
              <a:t>vista</a:t>
            </a:r>
            <a:endParaRPr lang="es-ES_tradnl" sz="2400" b="1" dirty="0">
              <a:solidFill>
                <a:srgbClr val="3333CC"/>
              </a:solidFill>
              <a:latin typeface="Comic Sans MS" pitchFamily="66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s-ES_tradnl" sz="2400" b="1" dirty="0" smtClean="0">
              <a:solidFill>
                <a:srgbClr val="3333CC"/>
              </a:solidFill>
              <a:latin typeface="Comic Sans MS" pitchFamily="66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sz="2400" b="1" dirty="0" smtClean="0">
                <a:solidFill>
                  <a:srgbClr val="3333CC"/>
                </a:solidFill>
                <a:latin typeface="Comic Sans MS" pitchFamily="66" charset="0"/>
              </a:rPr>
              <a:t>&gt;&gt;&gt; se potencia la abstracción</a:t>
            </a:r>
          </a:p>
          <a:p>
            <a:pPr lvl="0" algn="ctr" fontAlgn="base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r>
              <a:rPr lang="es-ES_tradnl" sz="2400" b="1" dirty="0" smtClean="0">
                <a:solidFill>
                  <a:srgbClr val="3333CC"/>
                </a:solidFill>
                <a:latin typeface="Comic Sans MS" pitchFamily="66" charset="0"/>
              </a:rPr>
              <a:t> </a:t>
            </a:r>
            <a:r>
              <a:rPr lang="es-ES_tradnl" sz="2400" b="1" dirty="0">
                <a:solidFill>
                  <a:srgbClr val="3333CC"/>
                </a:solidFill>
                <a:latin typeface="Comic Sans MS" pitchFamily="66" charset="0"/>
              </a:rPr>
              <a:t>de lo concreto-singular hacia la abstracción</a:t>
            </a:r>
          </a:p>
          <a:p>
            <a:pPr lvl="0" algn="ctr" fontAlgn="base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r>
              <a:rPr lang="es-ES_tradnl" sz="2400" b="1" dirty="0">
                <a:solidFill>
                  <a:srgbClr val="3333CC"/>
                </a:solidFill>
                <a:latin typeface="Comic Sans MS" pitchFamily="66" charset="0"/>
              </a:rPr>
              <a:t> el razonar conceptual y la </a:t>
            </a:r>
            <a:r>
              <a:rPr lang="es-ES_tradnl" sz="2400" b="1" dirty="0" smtClean="0">
                <a:solidFill>
                  <a:srgbClr val="3333CC"/>
                </a:solidFill>
                <a:latin typeface="Comic Sans MS" pitchFamily="66" charset="0"/>
              </a:rPr>
              <a:t>sistematización</a:t>
            </a:r>
          </a:p>
          <a:p>
            <a:pPr lvl="0" algn="ctr" fontAlgn="base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endParaRPr lang="es-ES_tradnl" sz="2400" b="1" dirty="0">
              <a:solidFill>
                <a:srgbClr val="3333CC"/>
              </a:solidFill>
              <a:latin typeface="Comic Sans MS" pitchFamily="66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sz="2400" b="1" dirty="0" smtClean="0">
                <a:solidFill>
                  <a:srgbClr val="3333CC"/>
                </a:solidFill>
                <a:latin typeface="Comic Sans MS" pitchFamily="66" charset="0"/>
              </a:rPr>
              <a:t>Nace la ciencia, la filosofía, la historia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s-ES_tradnl" sz="2400" b="1" dirty="0">
              <a:solidFill>
                <a:srgbClr val="3333CC"/>
              </a:solidFill>
              <a:latin typeface="Comic Sans MS" pitchFamily="66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sz="2400" b="1" dirty="0" smtClean="0">
                <a:solidFill>
                  <a:srgbClr val="3333CC"/>
                </a:solidFill>
                <a:latin typeface="Comic Sans MS" pitchFamily="66" charset="0"/>
              </a:rPr>
              <a:t>El Libro</a:t>
            </a:r>
            <a:r>
              <a:rPr lang="es-ES_tradnl" sz="2400" b="1" dirty="0">
                <a:solidFill>
                  <a:srgbClr val="3333CC"/>
                </a:solidFill>
                <a:latin typeface="Comic Sans MS" pitchFamily="66" charset="0"/>
              </a:rPr>
              <a:t> </a:t>
            </a:r>
            <a:r>
              <a:rPr lang="es-ES_tradnl" sz="2400" b="1" dirty="0" smtClean="0">
                <a:solidFill>
                  <a:srgbClr val="3333CC"/>
                </a:solidFill>
                <a:latin typeface="Comic Sans MS" pitchFamily="66" charset="0"/>
              </a:rPr>
              <a:t>manuscrito: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s-ES_tradnl" sz="2400" b="1" dirty="0">
              <a:solidFill>
                <a:srgbClr val="3333CC"/>
              </a:solidFill>
              <a:latin typeface="Comic Sans MS" pitchFamily="66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s-ES_tradnl" sz="2400" b="1" dirty="0" smtClean="0">
                <a:solidFill>
                  <a:srgbClr val="3333CC"/>
                </a:solidFill>
                <a:latin typeface="Comic Sans MS" pitchFamily="66" charset="0"/>
              </a:rPr>
              <a:t>De la palabra presencial al libro objeto: </a:t>
            </a:r>
            <a:r>
              <a:rPr lang="es-ES_tradnl" sz="2400" b="1" u="sng" dirty="0" smtClean="0">
                <a:solidFill>
                  <a:srgbClr val="3333CC"/>
                </a:solidFill>
                <a:latin typeface="Comic Sans MS" pitchFamily="66" charset="0"/>
              </a:rPr>
              <a:t>se autonomiza del emisor y del receptor</a:t>
            </a:r>
            <a:endParaRPr lang="es-ES_tradnl" sz="2400" b="1" u="sng" dirty="0">
              <a:solidFill>
                <a:srgbClr val="3333CC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8024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12_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L" sz="2400" b="1" i="0" u="none" strike="noStrike" cap="none" normalizeH="0" baseline="0" smtClean="0">
            <a:ln>
              <a:noFill/>
            </a:ln>
            <a:solidFill>
              <a:srgbClr val="3333CC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L" sz="2400" b="1" i="0" u="none" strike="noStrike" cap="none" normalizeH="0" baseline="0" smtClean="0">
            <a:ln>
              <a:noFill/>
            </a:ln>
            <a:solidFill>
              <a:srgbClr val="3333CC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L" sz="2400" b="1" i="0" u="none" strike="noStrike" cap="none" normalizeH="0" baseline="0" smtClean="0">
            <a:ln>
              <a:noFill/>
            </a:ln>
            <a:solidFill>
              <a:srgbClr val="3333CC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L" sz="2400" b="1" i="0" u="none" strike="noStrike" cap="none" normalizeH="0" baseline="0" smtClean="0">
            <a:ln>
              <a:noFill/>
            </a:ln>
            <a:solidFill>
              <a:srgbClr val="3333CC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L" sz="2400" b="1" i="0" u="none" strike="noStrike" cap="none" normalizeH="0" baseline="0" smtClean="0">
            <a:ln>
              <a:noFill/>
            </a:ln>
            <a:solidFill>
              <a:srgbClr val="3333CC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L" sz="2400" b="1" i="0" u="none" strike="noStrike" cap="none" normalizeH="0" baseline="0" smtClean="0">
            <a:ln>
              <a:noFill/>
            </a:ln>
            <a:solidFill>
              <a:srgbClr val="3333CC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L" sz="2400" b="1" i="0" u="none" strike="noStrike" cap="none" normalizeH="0" baseline="0" smtClean="0">
            <a:ln>
              <a:noFill/>
            </a:ln>
            <a:solidFill>
              <a:srgbClr val="3333CC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L" sz="2400" b="1" i="0" u="none" strike="noStrike" cap="none" normalizeH="0" baseline="0" smtClean="0">
            <a:ln>
              <a:noFill/>
            </a:ln>
            <a:solidFill>
              <a:srgbClr val="3333CC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L" sz="2400" b="1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L" sz="2400" b="1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L" sz="2400" b="1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L" sz="2400" b="1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4_Diseño predeterminado">
  <a:themeElements>
    <a:clrScheme name="1_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2400" b="1" i="0" u="none" strike="noStrike" cap="none" normalizeH="0" baseline="0" smtClean="0">
            <a:ln>
              <a:noFill/>
            </a:ln>
            <a:solidFill>
              <a:srgbClr val="3333CC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2400" b="1" i="0" u="none" strike="noStrike" cap="none" normalizeH="0" baseline="0" smtClean="0">
            <a:ln>
              <a:noFill/>
            </a:ln>
            <a:solidFill>
              <a:srgbClr val="3333CC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1_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8_Diseño predeterminado">
  <a:themeElements>
    <a:clrScheme name="1_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2400" b="1" i="0" u="none" strike="noStrike" cap="none" normalizeH="0" baseline="0" smtClean="0">
            <a:ln>
              <a:noFill/>
            </a:ln>
            <a:solidFill>
              <a:srgbClr val="3333CC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2400" b="1" i="0" u="none" strike="noStrike" cap="none" normalizeH="0" baseline="0" smtClean="0">
            <a:ln>
              <a:noFill/>
            </a:ln>
            <a:solidFill>
              <a:srgbClr val="3333CC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1_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0_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ersonalizado 1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L" sz="2400" b="1" i="0" u="none" strike="noStrike" cap="none" normalizeH="0" baseline="0" smtClean="0">
            <a:ln>
              <a:noFill/>
            </a:ln>
            <a:solidFill>
              <a:srgbClr val="3333CC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CL" sz="2400" b="1" i="0" u="none" strike="noStrike" cap="none" normalizeH="0" baseline="0" smtClean="0">
            <a:ln>
              <a:noFill/>
            </a:ln>
            <a:solidFill>
              <a:srgbClr val="3333CC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Diseño predeterminado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3.xml><?xml version="1.0" encoding="utf-8"?>
<a:themeOverride xmlns:a="http://schemas.openxmlformats.org/drawingml/2006/main">
  <a:clrScheme name="Diseño predeterminado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4.xml><?xml version="1.0" encoding="utf-8"?>
<a:themeOverride xmlns:a="http://schemas.openxmlformats.org/drawingml/2006/main">
  <a:clrScheme name="Diseño predeterminado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5.xml><?xml version="1.0" encoding="utf-8"?>
<a:themeOverride xmlns:a="http://schemas.openxmlformats.org/drawingml/2006/main">
  <a:clrScheme name="Diseño predeterminado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6.xml><?xml version="1.0" encoding="utf-8"?>
<a:themeOverride xmlns:a="http://schemas.openxmlformats.org/drawingml/2006/main">
  <a:clrScheme name="Diseño predeterminado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7.xml><?xml version="1.0" encoding="utf-8"?>
<a:themeOverride xmlns:a="http://schemas.openxmlformats.org/drawingml/2006/main">
  <a:clrScheme name="Diseño predeterminado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1189</TotalTime>
  <Words>1581</Words>
  <Application>Microsoft Office PowerPoint</Application>
  <PresentationFormat>Presentación en pantalla (4:3)</PresentationFormat>
  <Paragraphs>240</Paragraphs>
  <Slides>30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10</vt:i4>
      </vt:variant>
      <vt:variant>
        <vt:lpstr>Títulos de diapositiva</vt:lpstr>
      </vt:variant>
      <vt:variant>
        <vt:i4>30</vt:i4>
      </vt:variant>
    </vt:vector>
  </HeadingPairs>
  <TitlesOfParts>
    <vt:vector size="40" baseType="lpstr">
      <vt:lpstr>Tema de Office</vt:lpstr>
      <vt:lpstr>Diseño predeterminado</vt:lpstr>
      <vt:lpstr>1_Diseño predeterminado</vt:lpstr>
      <vt:lpstr>2_Diseño predeterminado</vt:lpstr>
      <vt:lpstr>3_Diseño predeterminado</vt:lpstr>
      <vt:lpstr>5_Diseño predeterminado</vt:lpstr>
      <vt:lpstr>4_Diseño predeterminado</vt:lpstr>
      <vt:lpstr>8_Diseño predeterminado</vt:lpstr>
      <vt:lpstr>10_Diseño predeterminado</vt:lpstr>
      <vt:lpstr>12_Diseño predeterminado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Valerio</dc:creator>
  <cp:lastModifiedBy>Valerio Fuenzalida</cp:lastModifiedBy>
  <cp:revision>109</cp:revision>
  <dcterms:created xsi:type="dcterms:W3CDTF">2011-09-27T21:03:16Z</dcterms:created>
  <dcterms:modified xsi:type="dcterms:W3CDTF">2011-10-17T13:30:27Z</dcterms:modified>
</cp:coreProperties>
</file>