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65" r:id="rId5"/>
    <p:sldId id="266" r:id="rId6"/>
    <p:sldId id="259" r:id="rId7"/>
    <p:sldId id="260" r:id="rId8"/>
    <p:sldId id="267" r:id="rId9"/>
    <p:sldId id="268" r:id="rId10"/>
    <p:sldId id="269" r:id="rId11"/>
    <p:sldId id="261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E8037-C6B1-48D1-B61B-CC4F4A867AFD}" type="datetimeFigureOut">
              <a:rPr lang="de-DE"/>
              <a:pPr>
                <a:defRPr/>
              </a:pPr>
              <a:t>19.10.2011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B3C6-670C-406D-BEF2-6E84603574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F99E7-FCC2-4DE4-A226-18466C1632AD}" type="datetimeFigureOut">
              <a:rPr lang="de-DE"/>
              <a:pPr>
                <a:defRPr/>
              </a:pPr>
              <a:t>19.10.2011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287B8-A435-4290-BA83-AF2CC73CD88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E226B-2DD7-4DAA-8233-A75349C90C15}" type="datetimeFigureOut">
              <a:rPr lang="de-DE"/>
              <a:pPr>
                <a:defRPr/>
              </a:pPr>
              <a:t>19.10.2011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147AE-4590-4F44-B780-51FE15518A1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76E49-0667-4561-8CDF-A060D50D3F8E}" type="datetimeFigureOut">
              <a:rPr lang="de-DE"/>
              <a:pPr>
                <a:defRPr/>
              </a:pPr>
              <a:t>19.10.2011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D5A78-ED44-4D1D-83EE-B267AE057EA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4116A-2B3F-416B-8D26-310CE52CE89B}" type="datetimeFigureOut">
              <a:rPr lang="de-DE"/>
              <a:pPr>
                <a:defRPr/>
              </a:pPr>
              <a:t>19.10.2011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C556B-7E9E-4F2E-A2BA-A4781265D7D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3B868-743A-4BDC-98FB-FC0161A099E1}" type="datetimeFigureOut">
              <a:rPr lang="de-DE"/>
              <a:pPr>
                <a:defRPr/>
              </a:pPr>
              <a:t>19.10.2011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67DDB-936F-4BBA-B492-8EB6F197535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C9C80-E127-4F8D-BA17-B5D7A368A41C}" type="datetimeFigureOut">
              <a:rPr lang="de-DE"/>
              <a:pPr>
                <a:defRPr/>
              </a:pPr>
              <a:t>19.10.2011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47576-88D3-44C0-97D3-04B7B37126F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1B598-311E-4761-8A45-4F656B02011E}" type="datetimeFigureOut">
              <a:rPr lang="de-DE"/>
              <a:pPr>
                <a:defRPr/>
              </a:pPr>
              <a:t>19.10.2011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0EFB7-4961-481C-8ABD-3DE20C0AE92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B889C-D1EC-4AE8-B431-258BE48F5F12}" type="datetimeFigureOut">
              <a:rPr lang="de-DE"/>
              <a:pPr>
                <a:defRPr/>
              </a:pPr>
              <a:t>19.10.2011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567D6-0EED-4D8C-86B2-AC83782A6F3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44D6E-FA7C-4EE8-8B13-C69D8050960A}" type="datetimeFigureOut">
              <a:rPr lang="de-DE"/>
              <a:pPr>
                <a:defRPr/>
              </a:pPr>
              <a:t>19.10.2011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757A0-1EC5-442D-8CF2-BDBB23A04E4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3F00C-EEF0-41F1-AF96-7E0906E6260E}" type="datetimeFigureOut">
              <a:rPr lang="de-DE"/>
              <a:pPr>
                <a:defRPr/>
              </a:pPr>
              <a:t>19.10.2011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F7FB9-7899-4163-B33D-583ADAEFF98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CBC1F1-51D1-4682-A528-1DBD01B87EF2}" type="datetimeFigureOut">
              <a:rPr lang="de-DE"/>
              <a:pPr>
                <a:defRPr/>
              </a:pPr>
              <a:t>19.10.2011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E7EBB3-8FEC-4E3A-9197-6AE53B7E1B4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mtClean="0"/>
              <a:t>Comunicación sostenible y financiación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dirty="0" smtClean="0"/>
              <a:t>Dr. Christoph Dietz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dirty="0" err="1" smtClean="0"/>
              <a:t>Catholic</a:t>
            </a:r>
            <a:r>
              <a:rPr lang="de-DE" dirty="0" smtClean="0"/>
              <a:t> Media Council (CAMECO)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dirty="0" smtClean="0"/>
              <a:t>Christoph.dietz@cameco.org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Cuarta Pista	</a:t>
            </a:r>
          </a:p>
        </p:txBody>
      </p:sp>
      <p:sp>
        <p:nvSpPr>
          <p:cNvPr id="11267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de-DE" smtClean="0"/>
              <a:t>No siempre es mejor contar con medios propios. Debemos concentrarnos más en contenidos de calidad.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Grafik 1" descr="eisber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0"/>
            <a:ext cx="5006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Quinta Pista</a:t>
            </a:r>
          </a:p>
        </p:txBody>
      </p:sp>
      <p:sp>
        <p:nvSpPr>
          <p:cNvPr id="13315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de-DE" smtClean="0"/>
              <a:t>Debemos minimizar los riesgos financieros, es decir: diversificar los ingresos.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Sexta Pista</a:t>
            </a:r>
          </a:p>
        </p:txBody>
      </p:sp>
      <p:sp>
        <p:nvSpPr>
          <p:cNvPr id="1433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de-DE" smtClean="0"/>
              <a:t>Debemos mejorar nuestra capacidad de gestión financiera y debemos crear espacios de aprendizaje común.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Crowdfunding</a:t>
            </a:r>
          </a:p>
        </p:txBody>
      </p:sp>
      <p:sp>
        <p:nvSpPr>
          <p:cNvPr id="1536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„crowd“ = multitud</a:t>
            </a:r>
          </a:p>
          <a:p>
            <a:r>
              <a:rPr lang="de-DE" smtClean="0"/>
              <a:t>= „financiamiento por la multitud“</a:t>
            </a:r>
          </a:p>
          <a:p>
            <a:r>
              <a:rPr lang="de-DE" smtClean="0"/>
              <a:t>Un proyecto presentado en una red social o una página web</a:t>
            </a:r>
          </a:p>
          <a:p>
            <a:r>
              <a:rPr lang="de-DE" smtClean="0"/>
              <a:t>Financiado por micro-donaciones de una gran cantidad de usuarios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Séptima Pista</a:t>
            </a:r>
          </a:p>
        </p:txBody>
      </p:sp>
      <p:sp>
        <p:nvSpPr>
          <p:cNvPr id="16387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de-DE" smtClean="0"/>
              <a:t>Qué proyectos presentar ante las agencias extranjeras?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err="1" smtClean="0"/>
              <a:t>Proyectos</a:t>
            </a:r>
            <a:r>
              <a:rPr lang="de-DE" dirty="0" smtClean="0"/>
              <a:t> </a:t>
            </a:r>
            <a:r>
              <a:rPr lang="de-DE" dirty="0" err="1" smtClean="0"/>
              <a:t>financiados</a:t>
            </a:r>
            <a:r>
              <a:rPr lang="de-DE" dirty="0" smtClean="0"/>
              <a:t> </a:t>
            </a:r>
            <a:r>
              <a:rPr lang="de-DE" dirty="0" err="1" smtClean="0"/>
              <a:t>por</a:t>
            </a:r>
            <a:r>
              <a:rPr lang="de-DE" dirty="0" smtClean="0"/>
              <a:t> las </a:t>
            </a:r>
            <a:r>
              <a:rPr lang="de-DE" dirty="0" err="1" smtClean="0"/>
              <a:t>agencias</a:t>
            </a:r>
            <a:r>
              <a:rPr lang="de-DE" dirty="0" smtClean="0"/>
              <a:t> </a:t>
            </a:r>
            <a:r>
              <a:rPr lang="de-DE" dirty="0" err="1" smtClean="0"/>
              <a:t>católicas</a:t>
            </a:r>
            <a:r>
              <a:rPr lang="de-DE" dirty="0" smtClean="0"/>
              <a:t> (</a:t>
            </a:r>
            <a:r>
              <a:rPr lang="de-DE" dirty="0" err="1" smtClean="0"/>
              <a:t>europeas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Por</a:t>
            </a:r>
            <a:r>
              <a:rPr lang="en-US" dirty="0" smtClean="0"/>
              <a:t> lo general no se </a:t>
            </a:r>
            <a:r>
              <a:rPr lang="en-US" dirty="0" err="1" smtClean="0"/>
              <a:t>financian</a:t>
            </a:r>
            <a:r>
              <a:rPr lang="en-US" dirty="0" smtClean="0"/>
              <a:t> </a:t>
            </a:r>
            <a:r>
              <a:rPr lang="en-US" dirty="0" err="1" smtClean="0"/>
              <a:t>costos</a:t>
            </a:r>
            <a:r>
              <a:rPr lang="en-US" dirty="0" smtClean="0"/>
              <a:t> de personal y de </a:t>
            </a:r>
            <a:r>
              <a:rPr lang="en-US" dirty="0" err="1" smtClean="0"/>
              <a:t>funcionamiento</a:t>
            </a:r>
            <a:r>
              <a:rPr lang="en-US" dirty="0" smtClean="0"/>
              <a:t>.</a:t>
            </a:r>
            <a:endParaRPr lang="de-DE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Proyectos</a:t>
            </a:r>
            <a:r>
              <a:rPr lang="en-US" dirty="0" smtClean="0"/>
              <a:t> </a:t>
            </a:r>
            <a:r>
              <a:rPr lang="en-US" dirty="0" err="1" smtClean="0"/>
              <a:t>puntuales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tengan</a:t>
            </a:r>
            <a:r>
              <a:rPr lang="en-US" dirty="0" smtClean="0"/>
              <a:t> un </a:t>
            </a:r>
            <a:r>
              <a:rPr lang="en-US" dirty="0" err="1" smtClean="0"/>
              <a:t>objetivo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bién</a:t>
            </a:r>
            <a:r>
              <a:rPr lang="en-US" dirty="0" smtClean="0"/>
              <a:t> </a:t>
            </a:r>
            <a:r>
              <a:rPr lang="en-US" dirty="0" err="1" smtClean="0"/>
              <a:t>definido</a:t>
            </a:r>
            <a:r>
              <a:rPr lang="en-US" dirty="0" smtClean="0"/>
              <a:t>, y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desarrollen</a:t>
            </a:r>
            <a:r>
              <a:rPr lang="en-US" dirty="0" smtClean="0"/>
              <a:t> </a:t>
            </a:r>
            <a:r>
              <a:rPr lang="en-US" dirty="0" err="1" smtClean="0"/>
              <a:t>estrategias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/>
              <a:t>concretas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llegar</a:t>
            </a:r>
            <a:r>
              <a:rPr lang="en-US" dirty="0" smtClean="0"/>
              <a:t> a </a:t>
            </a:r>
            <a:r>
              <a:rPr lang="en-US" dirty="0" err="1" smtClean="0"/>
              <a:t>este</a:t>
            </a:r>
            <a:r>
              <a:rPr lang="en-US" dirty="0" smtClean="0"/>
              <a:t> fin.</a:t>
            </a:r>
            <a:endParaRPr lang="de-DE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Se </a:t>
            </a:r>
            <a:r>
              <a:rPr lang="en-US" dirty="0" err="1" smtClean="0"/>
              <a:t>prioriza</a:t>
            </a:r>
            <a:r>
              <a:rPr lang="en-US" dirty="0" smtClean="0"/>
              <a:t> </a:t>
            </a:r>
            <a:r>
              <a:rPr lang="en-US" dirty="0" err="1" smtClean="0"/>
              <a:t>proyectos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contengan</a:t>
            </a:r>
            <a:r>
              <a:rPr lang="en-US" dirty="0" smtClean="0"/>
              <a:t> </a:t>
            </a:r>
            <a:r>
              <a:rPr lang="en-US" dirty="0" err="1" smtClean="0"/>
              <a:t>algún</a:t>
            </a:r>
            <a:r>
              <a:rPr lang="en-US" dirty="0" smtClean="0"/>
              <a:t> </a:t>
            </a:r>
            <a:r>
              <a:rPr lang="en-US" dirty="0" err="1" smtClean="0"/>
              <a:t>elemento</a:t>
            </a:r>
            <a:r>
              <a:rPr lang="en-US" dirty="0" smtClean="0"/>
              <a:t> </a:t>
            </a:r>
            <a:r>
              <a:rPr lang="en-US" dirty="0" err="1" smtClean="0"/>
              <a:t>novedoso</a:t>
            </a:r>
            <a:r>
              <a:rPr lang="en-US" dirty="0" smtClean="0"/>
              <a:t> y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puedan</a:t>
            </a:r>
            <a:r>
              <a:rPr lang="en-US" dirty="0" smtClean="0"/>
              <a:t> </a:t>
            </a:r>
            <a:r>
              <a:rPr lang="en-US" dirty="0" err="1" smtClean="0"/>
              <a:t>servir</a:t>
            </a:r>
            <a:r>
              <a:rPr lang="en-US" dirty="0" smtClean="0"/>
              <a:t> de </a:t>
            </a:r>
            <a:r>
              <a:rPr lang="en-US" dirty="0" err="1" smtClean="0"/>
              <a:t>ejemplo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otros</a:t>
            </a:r>
            <a:r>
              <a:rPr lang="en-US" dirty="0" smtClean="0"/>
              <a:t> </a:t>
            </a:r>
            <a:r>
              <a:rPr lang="en-US" dirty="0" err="1" smtClean="0"/>
              <a:t>proyectos</a:t>
            </a:r>
            <a:r>
              <a:rPr lang="en-US" dirty="0" smtClean="0"/>
              <a:t>.</a:t>
            </a:r>
            <a:endParaRPr lang="de-DE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Se </a:t>
            </a:r>
            <a:r>
              <a:rPr lang="en-US" dirty="0" err="1" smtClean="0"/>
              <a:t>financia</a:t>
            </a:r>
            <a:r>
              <a:rPr lang="en-US" dirty="0" smtClean="0"/>
              <a:t> </a:t>
            </a:r>
            <a:r>
              <a:rPr lang="en-US" dirty="0" err="1" smtClean="0"/>
              <a:t>proyectos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puedan</a:t>
            </a:r>
            <a:r>
              <a:rPr lang="en-US" dirty="0" smtClean="0"/>
              <a:t> </a:t>
            </a:r>
            <a:r>
              <a:rPr lang="en-US" dirty="0" err="1" smtClean="0"/>
              <a:t>contribuir</a:t>
            </a:r>
            <a:r>
              <a:rPr lang="en-US" dirty="0" smtClean="0"/>
              <a:t> a la </a:t>
            </a:r>
            <a:r>
              <a:rPr lang="en-US" dirty="0" err="1" smtClean="0"/>
              <a:t>sostenibilidad</a:t>
            </a:r>
            <a:r>
              <a:rPr lang="en-US" dirty="0" smtClean="0"/>
              <a:t> </a:t>
            </a:r>
            <a:r>
              <a:rPr lang="en-US" dirty="0" err="1" smtClean="0"/>
              <a:t>económica</a:t>
            </a:r>
            <a:r>
              <a:rPr lang="en-US" dirty="0" smtClean="0"/>
              <a:t> de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iniciativa</a:t>
            </a:r>
            <a:r>
              <a:rPr lang="en-US" dirty="0" smtClean="0"/>
              <a:t>.</a:t>
            </a:r>
            <a:endParaRPr lang="de-DE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Se </a:t>
            </a:r>
            <a:r>
              <a:rPr lang="en-US" dirty="0" err="1" smtClean="0"/>
              <a:t>prefiere</a:t>
            </a:r>
            <a:r>
              <a:rPr lang="en-US" dirty="0" smtClean="0"/>
              <a:t> </a:t>
            </a:r>
            <a:r>
              <a:rPr lang="en-US" dirty="0" err="1" smtClean="0"/>
              <a:t>apoyar</a:t>
            </a:r>
            <a:r>
              <a:rPr lang="en-US" dirty="0" smtClean="0"/>
              <a:t> </a:t>
            </a:r>
            <a:r>
              <a:rPr lang="en-US" dirty="0" err="1" smtClean="0"/>
              <a:t>proyectos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aglutinen</a:t>
            </a:r>
            <a:r>
              <a:rPr lang="en-US" dirty="0" smtClean="0"/>
              <a:t> 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comunes</a:t>
            </a:r>
            <a:r>
              <a:rPr lang="en-US" dirty="0" smtClean="0"/>
              <a:t> de </a:t>
            </a:r>
            <a:r>
              <a:rPr lang="en-US" dirty="0" err="1" smtClean="0"/>
              <a:t>varias</a:t>
            </a:r>
            <a:r>
              <a:rPr lang="en-US" dirty="0" smtClean="0"/>
              <a:t> </a:t>
            </a:r>
            <a:r>
              <a:rPr lang="en-US" dirty="0" err="1" smtClean="0"/>
              <a:t>iniciativas</a:t>
            </a:r>
            <a:r>
              <a:rPr lang="en-US" dirty="0" smtClean="0"/>
              <a:t> de </a:t>
            </a:r>
            <a:r>
              <a:rPr lang="en-US" dirty="0" err="1" smtClean="0"/>
              <a:t>comunicación</a:t>
            </a:r>
            <a:r>
              <a:rPr lang="en-US" dirty="0" smtClean="0"/>
              <a:t>, </a:t>
            </a:r>
            <a:r>
              <a:rPr lang="en-US" dirty="0" err="1" smtClean="0"/>
              <a:t>p.ej</a:t>
            </a:r>
            <a:r>
              <a:rPr lang="en-US" dirty="0" smtClean="0"/>
              <a:t>. </a:t>
            </a:r>
            <a:r>
              <a:rPr lang="en-US" dirty="0" err="1" smtClean="0"/>
              <a:t>capacitación</a:t>
            </a:r>
            <a:r>
              <a:rPr lang="en-US" dirty="0" smtClean="0"/>
              <a:t> </a:t>
            </a:r>
            <a:r>
              <a:rPr lang="en-US" dirty="0" err="1" smtClean="0"/>
              <a:t>conjunta</a:t>
            </a:r>
            <a:r>
              <a:rPr lang="en-US" dirty="0" smtClean="0"/>
              <a:t> en </a:t>
            </a:r>
            <a:r>
              <a:rPr lang="en-US" dirty="0" err="1" smtClean="0"/>
              <a:t>gestión</a:t>
            </a:r>
            <a:r>
              <a:rPr lang="en-US" dirty="0" smtClean="0"/>
              <a:t> o </a:t>
            </a:r>
            <a:r>
              <a:rPr lang="en-US" dirty="0" err="1" smtClean="0"/>
              <a:t>mercadeo</a:t>
            </a:r>
            <a:r>
              <a:rPr lang="en-US" dirty="0" smtClean="0"/>
              <a:t>. </a:t>
            </a:r>
            <a:endParaRPr lang="de-DE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CAMECO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388" y="1628775"/>
            <a:ext cx="8677275" cy="5229225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Fundado</a:t>
            </a:r>
            <a:r>
              <a:rPr lang="en-US" dirty="0" smtClean="0"/>
              <a:t> en 1970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Conferencia</a:t>
            </a:r>
            <a:r>
              <a:rPr lang="en-US" dirty="0" smtClean="0"/>
              <a:t> Episcopal de </a:t>
            </a:r>
            <a:r>
              <a:rPr lang="en-US" dirty="0" err="1" smtClean="0"/>
              <a:t>Alemania</a:t>
            </a:r>
            <a:r>
              <a:rPr lang="en-US" dirty="0" smtClean="0"/>
              <a:t> y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asociaciones</a:t>
            </a:r>
            <a:r>
              <a:rPr lang="en-US" dirty="0" smtClean="0"/>
              <a:t> </a:t>
            </a:r>
            <a:r>
              <a:rPr lang="en-US" dirty="0" err="1" smtClean="0"/>
              <a:t>mundiales</a:t>
            </a:r>
            <a:r>
              <a:rPr lang="en-US" dirty="0" smtClean="0"/>
              <a:t> de </a:t>
            </a:r>
            <a:r>
              <a:rPr lang="en-US" dirty="0" err="1" smtClean="0"/>
              <a:t>comunicadores</a:t>
            </a:r>
            <a:r>
              <a:rPr lang="en-US" dirty="0" smtClean="0"/>
              <a:t> </a:t>
            </a:r>
            <a:r>
              <a:rPr lang="en-US" dirty="0" err="1" smtClean="0"/>
              <a:t>católicos</a:t>
            </a:r>
            <a:r>
              <a:rPr lang="en-US" dirty="0" smtClean="0"/>
              <a:t> de </a:t>
            </a:r>
            <a:r>
              <a:rPr lang="en-US" dirty="0" err="1" smtClean="0"/>
              <a:t>entonces</a:t>
            </a:r>
            <a:r>
              <a:rPr lang="en-US" dirty="0" smtClean="0"/>
              <a:t>, UNDA, OCIC y UCIP (UCLAP)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Analizamos</a:t>
            </a:r>
            <a:r>
              <a:rPr lang="en-US" dirty="0" smtClean="0"/>
              <a:t> los </a:t>
            </a:r>
            <a:r>
              <a:rPr lang="en-US" dirty="0" err="1" smtClean="0"/>
              <a:t>proyectos</a:t>
            </a:r>
            <a:r>
              <a:rPr lang="en-US" dirty="0" smtClean="0"/>
              <a:t> de </a:t>
            </a:r>
            <a:r>
              <a:rPr lang="en-US" dirty="0" err="1" smtClean="0"/>
              <a:t>comunicación</a:t>
            </a:r>
            <a:r>
              <a:rPr lang="en-US" dirty="0" smtClean="0"/>
              <a:t> </a:t>
            </a:r>
            <a:r>
              <a:rPr lang="en-US" dirty="0" err="1" smtClean="0"/>
              <a:t>presentados</a:t>
            </a:r>
            <a:r>
              <a:rPr lang="en-US" dirty="0" smtClean="0"/>
              <a:t> ante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agencias</a:t>
            </a:r>
            <a:r>
              <a:rPr lang="en-US" dirty="0" smtClean="0"/>
              <a:t> </a:t>
            </a:r>
            <a:r>
              <a:rPr lang="en-US" dirty="0" err="1" smtClean="0"/>
              <a:t>católicas</a:t>
            </a:r>
            <a:r>
              <a:rPr lang="en-US" dirty="0" smtClean="0"/>
              <a:t> con </a:t>
            </a:r>
            <a:r>
              <a:rPr lang="en-US" dirty="0" err="1" smtClean="0"/>
              <a:t>respecto</a:t>
            </a:r>
            <a:r>
              <a:rPr lang="en-US" dirty="0" smtClean="0"/>
              <a:t> a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viabilidad</a:t>
            </a:r>
            <a:r>
              <a:rPr lang="en-US" dirty="0" smtClean="0"/>
              <a:t> en </a:t>
            </a:r>
            <a:r>
              <a:rPr lang="en-US" dirty="0" err="1" smtClean="0"/>
              <a:t>términos</a:t>
            </a:r>
            <a:r>
              <a:rPr lang="en-US" dirty="0" smtClean="0"/>
              <a:t> de </a:t>
            </a:r>
            <a:r>
              <a:rPr lang="en-US" dirty="0" err="1" smtClean="0"/>
              <a:t>claridad</a:t>
            </a:r>
            <a:r>
              <a:rPr lang="en-US" dirty="0" smtClean="0"/>
              <a:t> de </a:t>
            </a:r>
            <a:r>
              <a:rPr lang="en-US" dirty="0" err="1" smtClean="0"/>
              <a:t>proyecto</a:t>
            </a:r>
            <a:r>
              <a:rPr lang="en-US" dirty="0" smtClean="0"/>
              <a:t>, </a:t>
            </a:r>
            <a:r>
              <a:rPr lang="en-US" dirty="0" err="1" smtClean="0"/>
              <a:t>equipamiento</a:t>
            </a:r>
            <a:r>
              <a:rPr lang="en-US" dirty="0" smtClean="0"/>
              <a:t>, </a:t>
            </a:r>
            <a:r>
              <a:rPr lang="en-US" dirty="0" err="1" smtClean="0"/>
              <a:t>financiación</a:t>
            </a:r>
            <a:r>
              <a:rPr lang="en-US" dirty="0" smtClean="0"/>
              <a:t> y </a:t>
            </a:r>
            <a:r>
              <a:rPr lang="en-US" dirty="0" err="1" smtClean="0"/>
              <a:t>sostenibilidad</a:t>
            </a:r>
            <a:r>
              <a:rPr lang="en-US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Trabajamos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unas</a:t>
            </a:r>
            <a:r>
              <a:rPr lang="en-US" dirty="0" smtClean="0"/>
              <a:t> 25 </a:t>
            </a:r>
            <a:r>
              <a:rPr lang="en-US" dirty="0" err="1" smtClean="0"/>
              <a:t>agencias</a:t>
            </a:r>
            <a:r>
              <a:rPr lang="en-US" dirty="0" smtClean="0"/>
              <a:t>, entre </a:t>
            </a:r>
            <a:r>
              <a:rPr lang="en-US" dirty="0" err="1" smtClean="0"/>
              <a:t>ellos</a:t>
            </a:r>
            <a:r>
              <a:rPr lang="en-US" dirty="0" smtClean="0"/>
              <a:t> </a:t>
            </a:r>
            <a:r>
              <a:rPr lang="en-US" dirty="0" err="1" smtClean="0"/>
              <a:t>Adveniat</a:t>
            </a:r>
            <a:r>
              <a:rPr lang="en-US" dirty="0" smtClean="0"/>
              <a:t>, </a:t>
            </a:r>
            <a:r>
              <a:rPr lang="en-US" dirty="0" err="1" smtClean="0"/>
              <a:t>Kirche</a:t>
            </a:r>
            <a:r>
              <a:rPr lang="en-US" dirty="0" smtClean="0"/>
              <a:t> in Not, </a:t>
            </a:r>
            <a:r>
              <a:rPr lang="en-US" dirty="0" err="1" smtClean="0"/>
              <a:t>Misereor</a:t>
            </a:r>
            <a:r>
              <a:rPr lang="en-US" dirty="0" smtClean="0"/>
              <a:t>, la </a:t>
            </a:r>
            <a:r>
              <a:rPr lang="en-US" dirty="0" err="1" smtClean="0"/>
              <a:t>Conferencia</a:t>
            </a:r>
            <a:r>
              <a:rPr lang="en-US" dirty="0" smtClean="0"/>
              <a:t> Episcopal de </a:t>
            </a:r>
            <a:r>
              <a:rPr lang="en-US" dirty="0" err="1" smtClean="0"/>
              <a:t>Estados</a:t>
            </a:r>
            <a:r>
              <a:rPr lang="en-US" dirty="0" smtClean="0"/>
              <a:t> </a:t>
            </a:r>
            <a:r>
              <a:rPr lang="en-US" dirty="0" err="1" smtClean="0"/>
              <a:t>Unidos</a:t>
            </a:r>
            <a:r>
              <a:rPr lang="en-US" dirty="0" smtClean="0"/>
              <a:t>, </a:t>
            </a:r>
            <a:r>
              <a:rPr lang="en-US" dirty="0" err="1" smtClean="0"/>
              <a:t>Broederlijk</a:t>
            </a:r>
            <a:r>
              <a:rPr lang="en-US" dirty="0" smtClean="0"/>
              <a:t> </a:t>
            </a:r>
            <a:r>
              <a:rPr lang="en-US" dirty="0" err="1" smtClean="0"/>
              <a:t>Delen</a:t>
            </a:r>
            <a:r>
              <a:rPr lang="en-US" dirty="0" smtClean="0"/>
              <a:t> y </a:t>
            </a:r>
            <a:r>
              <a:rPr lang="en-US" dirty="0" err="1" smtClean="0"/>
              <a:t>otras</a:t>
            </a:r>
            <a:r>
              <a:rPr lang="en-US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Recibimos</a:t>
            </a:r>
            <a:r>
              <a:rPr lang="en-US" dirty="0" smtClean="0"/>
              <a:t> </a:t>
            </a:r>
            <a:r>
              <a:rPr lang="en-US" dirty="0" err="1" smtClean="0"/>
              <a:t>acerca</a:t>
            </a:r>
            <a:r>
              <a:rPr lang="en-US" dirty="0" smtClean="0"/>
              <a:t> de 450 </a:t>
            </a:r>
            <a:r>
              <a:rPr lang="en-US" dirty="0" err="1" smtClean="0"/>
              <a:t>proyectos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ano</a:t>
            </a:r>
            <a:r>
              <a:rPr lang="en-US" dirty="0" smtClean="0"/>
              <a:t>: el 50% de los </a:t>
            </a:r>
            <a:r>
              <a:rPr lang="en-US" dirty="0" err="1" smtClean="0"/>
              <a:t>proyectos</a:t>
            </a:r>
            <a:r>
              <a:rPr lang="en-US" dirty="0" smtClean="0"/>
              <a:t> </a:t>
            </a:r>
            <a:r>
              <a:rPr lang="en-US" dirty="0" err="1" smtClean="0"/>
              <a:t>viene</a:t>
            </a:r>
            <a:r>
              <a:rPr lang="en-US" dirty="0" smtClean="0"/>
              <a:t> de </a:t>
            </a:r>
            <a:r>
              <a:rPr lang="en-US" dirty="0" err="1" smtClean="0"/>
              <a:t>África</a:t>
            </a:r>
            <a:r>
              <a:rPr lang="en-US" dirty="0" smtClean="0"/>
              <a:t>, el 20% de </a:t>
            </a:r>
            <a:r>
              <a:rPr lang="en-US" dirty="0" err="1" smtClean="0"/>
              <a:t>América</a:t>
            </a:r>
            <a:r>
              <a:rPr lang="en-US" dirty="0" smtClean="0"/>
              <a:t> Latina y </a:t>
            </a:r>
            <a:r>
              <a:rPr lang="en-US" dirty="0" err="1" smtClean="0"/>
              <a:t>también</a:t>
            </a:r>
            <a:r>
              <a:rPr lang="en-US" dirty="0" smtClean="0"/>
              <a:t> el 20% de Asia.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El 40% de los </a:t>
            </a:r>
            <a:r>
              <a:rPr lang="en-US" dirty="0" err="1" smtClean="0"/>
              <a:t>proyectos</a:t>
            </a:r>
            <a:r>
              <a:rPr lang="en-US" dirty="0" smtClean="0"/>
              <a:t> en el campo radial, el 15% </a:t>
            </a:r>
            <a:r>
              <a:rPr lang="en-US" dirty="0" err="1" smtClean="0"/>
              <a:t>medios</a:t>
            </a:r>
            <a:r>
              <a:rPr lang="en-US" dirty="0" smtClean="0"/>
              <a:t> </a:t>
            </a:r>
            <a:r>
              <a:rPr lang="en-US" dirty="0" err="1" smtClean="0"/>
              <a:t>impresos</a:t>
            </a:r>
            <a:r>
              <a:rPr lang="en-US" dirty="0" smtClean="0"/>
              <a:t>, el 10% a television y video y el 8% a los </a:t>
            </a:r>
            <a:r>
              <a:rPr lang="en-US" dirty="0" err="1" smtClean="0"/>
              <a:t>nuevos</a:t>
            </a:r>
            <a:r>
              <a:rPr lang="en-US" dirty="0" smtClean="0"/>
              <a:t> TIC. El </a:t>
            </a:r>
            <a:r>
              <a:rPr lang="en-US" dirty="0" err="1" smtClean="0"/>
              <a:t>restante</a:t>
            </a:r>
            <a:r>
              <a:rPr lang="en-US" dirty="0" smtClean="0"/>
              <a:t> 25% son </a:t>
            </a:r>
            <a:r>
              <a:rPr lang="en-US" dirty="0" err="1" smtClean="0"/>
              <a:t>proyectos</a:t>
            </a:r>
            <a:r>
              <a:rPr lang="en-US" dirty="0" smtClean="0"/>
              <a:t> de </a:t>
            </a:r>
            <a:r>
              <a:rPr lang="en-US" dirty="0" err="1" smtClean="0"/>
              <a:t>comunicación</a:t>
            </a:r>
            <a:r>
              <a:rPr lang="en-US" dirty="0" smtClean="0"/>
              <a:t> en general,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capacitación</a:t>
            </a:r>
            <a:r>
              <a:rPr lang="en-US" dirty="0" smtClean="0"/>
              <a:t> de </a:t>
            </a:r>
            <a:r>
              <a:rPr lang="en-US" dirty="0" err="1" smtClean="0"/>
              <a:t>periodistas</a:t>
            </a:r>
            <a:r>
              <a:rPr lang="en-US" dirty="0" smtClean="0"/>
              <a:t>, </a:t>
            </a:r>
            <a:r>
              <a:rPr lang="en-US" dirty="0" err="1" smtClean="0"/>
              <a:t>apoyo</a:t>
            </a:r>
            <a:r>
              <a:rPr lang="en-US" dirty="0" smtClean="0"/>
              <a:t> a los </a:t>
            </a:r>
            <a:r>
              <a:rPr lang="en-US" dirty="0" err="1" smtClean="0"/>
              <a:t>secretariados</a:t>
            </a:r>
            <a:r>
              <a:rPr lang="en-US" dirty="0" smtClean="0"/>
              <a:t> de </a:t>
            </a:r>
            <a:r>
              <a:rPr lang="en-US" dirty="0" err="1" smtClean="0"/>
              <a:t>comunicación</a:t>
            </a:r>
            <a:r>
              <a:rPr lang="en-US" dirty="0" smtClean="0"/>
              <a:t> </a:t>
            </a:r>
            <a:r>
              <a:rPr lang="en-US" dirty="0" err="1" smtClean="0"/>
              <a:t>nacionales</a:t>
            </a:r>
            <a:r>
              <a:rPr lang="en-US" dirty="0" smtClean="0"/>
              <a:t> o </a:t>
            </a:r>
            <a:r>
              <a:rPr lang="en-US" dirty="0" err="1" smtClean="0"/>
              <a:t>desarrollo</a:t>
            </a:r>
            <a:r>
              <a:rPr lang="en-US" dirty="0" smtClean="0"/>
              <a:t> de </a:t>
            </a:r>
            <a:r>
              <a:rPr lang="en-US" dirty="0" err="1" smtClean="0"/>
              <a:t>estrategias</a:t>
            </a:r>
            <a:r>
              <a:rPr lang="en-US" dirty="0" smtClean="0"/>
              <a:t> </a:t>
            </a:r>
            <a:r>
              <a:rPr lang="en-US" dirty="0" err="1" smtClean="0"/>
              <a:t>comunicacionales</a:t>
            </a:r>
            <a:r>
              <a:rPr lang="en-US" dirty="0" smtClean="0"/>
              <a:t> de </a:t>
            </a:r>
            <a:r>
              <a:rPr lang="en-US" dirty="0" err="1" smtClean="0"/>
              <a:t>congregaciones</a:t>
            </a:r>
            <a:r>
              <a:rPr lang="en-US" dirty="0" smtClean="0"/>
              <a:t> </a:t>
            </a:r>
            <a:r>
              <a:rPr lang="en-US" dirty="0" err="1" smtClean="0"/>
              <a:t>religiosas</a:t>
            </a:r>
            <a:r>
              <a:rPr lang="en-US" dirty="0" smtClean="0"/>
              <a:t>.</a:t>
            </a:r>
            <a:endParaRPr lang="de-DE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Grafik 1" descr="eisber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9525"/>
            <a:ext cx="4752975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Qué anda mal?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Proyecto</a:t>
            </a:r>
            <a:r>
              <a:rPr lang="en-US" dirty="0" smtClean="0"/>
              <a:t> </a:t>
            </a:r>
            <a:r>
              <a:rPr lang="en-US" dirty="0" err="1" smtClean="0"/>
              <a:t>sobredimensionado</a:t>
            </a:r>
            <a:r>
              <a:rPr lang="en-US" dirty="0" smtClean="0"/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No </a:t>
            </a:r>
            <a:r>
              <a:rPr lang="en-US" dirty="0" err="1" smtClean="0"/>
              <a:t>contamos</a:t>
            </a:r>
            <a:r>
              <a:rPr lang="en-US" dirty="0" smtClean="0"/>
              <a:t> con la </a:t>
            </a:r>
            <a:r>
              <a:rPr lang="en-US" dirty="0" err="1" smtClean="0"/>
              <a:t>capacidad</a:t>
            </a:r>
            <a:r>
              <a:rPr lang="en-US" dirty="0" smtClean="0"/>
              <a:t> </a:t>
            </a:r>
            <a:r>
              <a:rPr lang="en-US" dirty="0" err="1" smtClean="0"/>
              <a:t>profesional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hacerlo</a:t>
            </a:r>
            <a:r>
              <a:rPr lang="en-US" dirty="0" smtClean="0"/>
              <a:t> </a:t>
            </a:r>
            <a:r>
              <a:rPr lang="en-US" dirty="0" err="1" smtClean="0"/>
              <a:t>bién</a:t>
            </a:r>
            <a:r>
              <a:rPr lang="en-US" dirty="0" smtClean="0"/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surgió</a:t>
            </a:r>
            <a:r>
              <a:rPr lang="en-US" dirty="0" smtClean="0"/>
              <a:t> </a:t>
            </a:r>
            <a:r>
              <a:rPr lang="en-US" dirty="0" err="1" smtClean="0"/>
              <a:t>competencia</a:t>
            </a:r>
            <a:r>
              <a:rPr lang="en-US" dirty="0" smtClean="0"/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Producimos</a:t>
            </a:r>
            <a:r>
              <a:rPr lang="en-US" dirty="0" smtClean="0"/>
              <a:t> </a:t>
            </a:r>
            <a:r>
              <a:rPr lang="en-US" dirty="0" err="1" smtClean="0"/>
              <a:t>algo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ya</a:t>
            </a:r>
            <a:r>
              <a:rPr lang="en-US" dirty="0" smtClean="0"/>
              <a:t> no </a:t>
            </a:r>
            <a:r>
              <a:rPr lang="en-US" dirty="0" err="1" smtClean="0"/>
              <a:t>necesita</a:t>
            </a:r>
            <a:r>
              <a:rPr lang="en-US" dirty="0" smtClean="0"/>
              <a:t> </a:t>
            </a:r>
            <a:r>
              <a:rPr lang="en-US" dirty="0" err="1" smtClean="0"/>
              <a:t>nadie</a:t>
            </a:r>
            <a:r>
              <a:rPr lang="en-US" dirty="0" smtClean="0"/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dirigimos</a:t>
            </a:r>
            <a:r>
              <a:rPr lang="en-US" dirty="0" smtClean="0"/>
              <a:t> a </a:t>
            </a:r>
            <a:r>
              <a:rPr lang="en-US" dirty="0" err="1" smtClean="0"/>
              <a:t>audiencias</a:t>
            </a:r>
            <a:r>
              <a:rPr lang="en-US" dirty="0" smtClean="0"/>
              <a:t> sin </a:t>
            </a:r>
            <a:r>
              <a:rPr lang="en-US" dirty="0" err="1" smtClean="0"/>
              <a:t>ningún</a:t>
            </a:r>
            <a:r>
              <a:rPr lang="en-US" dirty="0" smtClean="0"/>
              <a:t> </a:t>
            </a:r>
            <a:r>
              <a:rPr lang="en-US" dirty="0" err="1" smtClean="0"/>
              <a:t>poder</a:t>
            </a:r>
            <a:r>
              <a:rPr lang="en-US" dirty="0" smtClean="0"/>
              <a:t> </a:t>
            </a:r>
            <a:r>
              <a:rPr lang="en-US" dirty="0" err="1" smtClean="0"/>
              <a:t>adquisitivo</a:t>
            </a:r>
            <a:r>
              <a:rPr lang="en-US" dirty="0" smtClean="0"/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Dependíamos</a:t>
            </a:r>
            <a:r>
              <a:rPr lang="en-US" dirty="0" smtClean="0"/>
              <a:t> </a:t>
            </a:r>
            <a:r>
              <a:rPr lang="en-US" dirty="0" err="1" smtClean="0"/>
              <a:t>demasiado</a:t>
            </a:r>
            <a:r>
              <a:rPr lang="en-US" dirty="0" smtClean="0"/>
              <a:t> de </a:t>
            </a:r>
            <a:r>
              <a:rPr lang="en-US" dirty="0" err="1" smtClean="0"/>
              <a:t>fondos</a:t>
            </a:r>
            <a:r>
              <a:rPr lang="en-US" dirty="0" smtClean="0"/>
              <a:t> </a:t>
            </a:r>
            <a:r>
              <a:rPr lang="en-US" dirty="0" err="1" smtClean="0"/>
              <a:t>externos</a:t>
            </a:r>
            <a:r>
              <a:rPr lang="en-US" dirty="0" smtClean="0"/>
              <a:t>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Administramos</a:t>
            </a:r>
            <a:r>
              <a:rPr lang="en-US" dirty="0" smtClean="0"/>
              <a:t> mal los </a:t>
            </a:r>
            <a:r>
              <a:rPr lang="en-US" dirty="0" err="1" smtClean="0"/>
              <a:t>recursos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tenemos</a:t>
            </a:r>
            <a:r>
              <a:rPr lang="en-US" dirty="0" smtClean="0"/>
              <a:t>?</a:t>
            </a:r>
            <a:endParaRPr lang="de-D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Primera Pista</a:t>
            </a:r>
          </a:p>
        </p:txBody>
      </p:sp>
      <p:sp>
        <p:nvSpPr>
          <p:cNvPr id="6147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de-DE" smtClean="0"/>
              <a:t>    Debemos concentrarnos en públicos específicos, y debemos partir de las necesidades y preferencias comunicacionales de ellos.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Grafik 1" descr="Kartoffelgrafi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7313"/>
            <a:ext cx="9144000" cy="668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Grafik 1" descr="SINUS-Internet-Milieu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800"/>
            <a:ext cx="9144000" cy="627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Segunda pista</a:t>
            </a:r>
          </a:p>
        </p:txBody>
      </p:sp>
      <p:sp>
        <p:nvSpPr>
          <p:cNvPr id="9219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de-DE" smtClean="0"/>
              <a:t>Sosteniblidad económica requiere sostenibilidad institucional y social.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Tercera Pista</a:t>
            </a:r>
          </a:p>
        </p:txBody>
      </p:sp>
      <p:sp>
        <p:nvSpPr>
          <p:cNvPr id="1024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No esperemos milagros de nuestros medios de comunicación, resp. no tratemos solucionar problemas de otras áreas de nuestro quehacer con los medios de comunicación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499</Words>
  <Application>Microsoft Office PowerPoint</Application>
  <PresentationFormat>Bildschirmpräsentation (4:3)</PresentationFormat>
  <Paragraphs>43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9" baseType="lpstr">
      <vt:lpstr>Calibri</vt:lpstr>
      <vt:lpstr>Arial</vt:lpstr>
      <vt:lpstr>Larissa-Design</vt:lpstr>
      <vt:lpstr>Comunicación sostenible y financiación</vt:lpstr>
      <vt:lpstr>CAMECO</vt:lpstr>
      <vt:lpstr>Folie 3</vt:lpstr>
      <vt:lpstr>Qué anda mal?</vt:lpstr>
      <vt:lpstr>Primera Pista</vt:lpstr>
      <vt:lpstr>Folie 6</vt:lpstr>
      <vt:lpstr>Folie 7</vt:lpstr>
      <vt:lpstr>Segunda pista</vt:lpstr>
      <vt:lpstr>Tercera Pista</vt:lpstr>
      <vt:lpstr>Cuarta Pista </vt:lpstr>
      <vt:lpstr>Folie 11</vt:lpstr>
      <vt:lpstr>Quinta Pista</vt:lpstr>
      <vt:lpstr>Sexta Pista</vt:lpstr>
      <vt:lpstr>Crowdfunding</vt:lpstr>
      <vt:lpstr>Séptima Pista</vt:lpstr>
      <vt:lpstr>Proyectos financiados por las agencias católicas (europeas)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Sostenibilidad de proyectos</dc:title>
  <dc:creator>cameco</dc:creator>
  <cp:lastModifiedBy>cameco</cp:lastModifiedBy>
  <cp:revision>15</cp:revision>
  <dcterms:created xsi:type="dcterms:W3CDTF">2011-10-19T01:50:18Z</dcterms:created>
  <dcterms:modified xsi:type="dcterms:W3CDTF">2011-10-19T15:27:34Z</dcterms:modified>
</cp:coreProperties>
</file>